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4"/>
  </p:sldMasterIdLst>
  <p:notesMasterIdLst>
    <p:notesMasterId r:id="rId19"/>
  </p:notesMasterIdLst>
  <p:sldIdLst>
    <p:sldId id="261" r:id="rId5"/>
    <p:sldId id="302" r:id="rId6"/>
    <p:sldId id="281" r:id="rId7"/>
    <p:sldId id="289" r:id="rId8"/>
    <p:sldId id="290" r:id="rId9"/>
    <p:sldId id="292" r:id="rId10"/>
    <p:sldId id="293" r:id="rId11"/>
    <p:sldId id="294" r:id="rId12"/>
    <p:sldId id="296" r:id="rId13"/>
    <p:sldId id="297" r:id="rId14"/>
    <p:sldId id="298" r:id="rId15"/>
    <p:sldId id="299" r:id="rId16"/>
    <p:sldId id="300" r:id="rId17"/>
    <p:sldId id="301" r:id="rId18"/>
  </p:sldIdLst>
  <p:sldSz cx="6858000" cy="9906000" type="A4"/>
  <p:notesSz cx="9926638" cy="67976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779AAB"/>
    <a:srgbClr val="77AEA1"/>
    <a:srgbClr val="5C403C"/>
    <a:srgbClr val="2323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37" autoAdjust="0"/>
    <p:restoredTop sz="94694" autoAdjust="0"/>
  </p:normalViewPr>
  <p:slideViewPr>
    <p:cSldViewPr snapToGrid="0">
      <p:cViewPr varScale="1">
        <p:scale>
          <a:sx n="55" d="100"/>
          <a:sy n="55" d="100"/>
        </p:scale>
        <p:origin x="1575"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29D21ECB-CD1D-44E9-8D90-D209CF42FA39}" type="datetimeFigureOut">
              <a:rPr lang="it-IT" smtClean="0"/>
              <a:t>20/07/2022</a:t>
            </a:fld>
            <a:endParaRPr lang="it-IT"/>
          </a:p>
        </p:txBody>
      </p:sp>
      <p:sp>
        <p:nvSpPr>
          <p:cNvPr id="4" name="Segnaposto immagine diapositiva 3"/>
          <p:cNvSpPr>
            <a:spLocks noGrp="1" noRot="1" noChangeAspect="1"/>
          </p:cNvSpPr>
          <p:nvPr>
            <p:ph type="sldImg" idx="2"/>
          </p:nvPr>
        </p:nvSpPr>
        <p:spPr>
          <a:xfrm>
            <a:off x="4168775" y="849313"/>
            <a:ext cx="1589088" cy="229393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691A7D20-FB21-4879-BC4B-0262853E2969}" type="slidenum">
              <a:rPr lang="it-IT" smtClean="0"/>
              <a:t>‹N›</a:t>
            </a:fld>
            <a:endParaRPr lang="it-IT"/>
          </a:p>
        </p:txBody>
      </p:sp>
    </p:spTree>
    <p:extLst>
      <p:ext uri="{BB962C8B-B14F-4D97-AF65-F5344CB8AC3E}">
        <p14:creationId xmlns:p14="http://schemas.microsoft.com/office/powerpoint/2010/main" val="433698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it-IT"/>
              <a:t>Fare clic per modificare lo stile del titolo</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5BD1FAB-A781-4985-9CA6-DF1F84B9BF6D}" type="datetimeFigureOut">
              <a:rPr lang="it-IT" smtClean="0"/>
              <a:t>20/07/2022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58052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5BD1FAB-A781-4985-9CA6-DF1F84B9BF6D}" type="datetimeFigureOut">
              <a:rPr lang="it-IT" smtClean="0"/>
              <a:t>20/07/2022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2069544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5BD1FAB-A781-4985-9CA6-DF1F84B9BF6D}" type="datetimeFigureOut">
              <a:rPr lang="it-IT" smtClean="0"/>
              <a:t>20/07/2022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3287062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5BD1FAB-A781-4985-9CA6-DF1F84B9BF6D}" type="datetimeFigureOut">
              <a:rPr lang="it-IT" smtClean="0"/>
              <a:t>20/07/2022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2569471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it-IT"/>
              <a:t>Fare clic per modificare lo stile del titolo</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15BD1FAB-A781-4985-9CA6-DF1F84B9BF6D}" type="datetimeFigureOut">
              <a:rPr lang="it-IT" smtClean="0"/>
              <a:t>20/07/2022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2526139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5BD1FAB-A781-4985-9CA6-DF1F84B9BF6D}" type="datetimeFigureOut">
              <a:rPr lang="it-IT" smtClean="0"/>
              <a:t>20/07/2022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2317325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472381" y="3618442"/>
            <a:ext cx="2901255" cy="532218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3471863" y="3618442"/>
            <a:ext cx="2915543" cy="532218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5BD1FAB-A781-4985-9CA6-DF1F84B9BF6D}" type="datetimeFigureOut">
              <a:rPr lang="it-IT" smtClean="0"/>
              <a:t>20/07/2022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2648913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15BD1FAB-A781-4985-9CA6-DF1F84B9BF6D}" type="datetimeFigureOut">
              <a:rPr lang="it-IT" smtClean="0"/>
              <a:t>20/07/2022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1941027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BD1FAB-A781-4985-9CA6-DF1F84B9BF6D}" type="datetimeFigureOut">
              <a:rPr lang="it-IT" smtClean="0"/>
              <a:t>20/07/2022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835715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it-IT"/>
              <a:t>Fare clic per modificare lo stile del titolo</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5BD1FAB-A781-4985-9CA6-DF1F84B9BF6D}" type="datetimeFigureOut">
              <a:rPr lang="it-IT" smtClean="0"/>
              <a:t>20/07/2022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1304257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5BD1FAB-A781-4985-9CA6-DF1F84B9BF6D}" type="datetimeFigureOut">
              <a:rPr lang="it-IT" smtClean="0"/>
              <a:t>20/07/2022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6704348-7DBF-4968-8BAE-5AD08262ACCE}" type="slidenum">
              <a:rPr lang="it-IT" smtClean="0"/>
              <a:t>‹N›</a:t>
            </a:fld>
            <a:endParaRPr lang="it-IT"/>
          </a:p>
        </p:txBody>
      </p:sp>
    </p:spTree>
    <p:extLst>
      <p:ext uri="{BB962C8B-B14F-4D97-AF65-F5344CB8AC3E}">
        <p14:creationId xmlns:p14="http://schemas.microsoft.com/office/powerpoint/2010/main" val="424031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5BD1FAB-A781-4985-9CA6-DF1F84B9BF6D}" type="datetimeFigureOut">
              <a:rPr lang="it-IT" smtClean="0"/>
              <a:t>20/07/2022</a:t>
            </a:fld>
            <a:endParaRPr lang="it-IT"/>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6704348-7DBF-4968-8BAE-5AD08262ACCE}" type="slidenum">
              <a:rPr lang="it-IT" smtClean="0"/>
              <a:t>‹N›</a:t>
            </a:fld>
            <a:endParaRPr lang="it-IT"/>
          </a:p>
        </p:txBody>
      </p:sp>
    </p:spTree>
    <p:extLst>
      <p:ext uri="{BB962C8B-B14F-4D97-AF65-F5344CB8AC3E}">
        <p14:creationId xmlns:p14="http://schemas.microsoft.com/office/powerpoint/2010/main" val="149286223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studenti@uniud.it"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magine 9"/>
          <p:cNvPicPr>
            <a:picLocks noChangeAspect="1"/>
          </p:cNvPicPr>
          <p:nvPr/>
        </p:nvPicPr>
        <p:blipFill>
          <a:blip r:embed="rId2"/>
          <a:stretch>
            <a:fillRect/>
          </a:stretch>
        </p:blipFill>
        <p:spPr>
          <a:xfrm>
            <a:off x="327449" y="6030821"/>
            <a:ext cx="1687489" cy="2104939"/>
          </a:xfrm>
          <a:prstGeom prst="rect">
            <a:avLst/>
          </a:prstGeom>
        </p:spPr>
      </p:pic>
      <p:sp>
        <p:nvSpPr>
          <p:cNvPr id="22" name="Titolo 1"/>
          <p:cNvSpPr>
            <a:spLocks noGrp="1"/>
          </p:cNvSpPr>
          <p:nvPr>
            <p:ph type="title"/>
          </p:nvPr>
        </p:nvSpPr>
        <p:spPr>
          <a:xfrm>
            <a:off x="1294083" y="997828"/>
            <a:ext cx="1681346" cy="540000"/>
          </a:xfrm>
        </p:spPr>
        <p:txBody>
          <a:bodyPr>
            <a:noAutofit/>
          </a:bodyPr>
          <a:lstStyle/>
          <a:p>
            <a:r>
              <a:rPr lang="it-IT" sz="1000" b="1" dirty="0">
                <a:latin typeface="Helvetica" panose="020B0604020202020204" pitchFamily="34" charset="0"/>
              </a:rPr>
              <a:t>UNIVERSITA’ DEGLI STUDI DI UDINE</a:t>
            </a:r>
          </a:p>
        </p:txBody>
      </p:sp>
      <p:sp>
        <p:nvSpPr>
          <p:cNvPr id="23" name="Titolo 1"/>
          <p:cNvSpPr txBox="1">
            <a:spLocks/>
          </p:cNvSpPr>
          <p:nvPr/>
        </p:nvSpPr>
        <p:spPr>
          <a:xfrm>
            <a:off x="2369738" y="788010"/>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37" name="Immagine 36"/>
          <p:cNvPicPr/>
          <p:nvPr/>
        </p:nvPicPr>
        <p:blipFill rotWithShape="1">
          <a:blip r:embed="rId3"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831042"/>
            <a:ext cx="936000" cy="936000"/>
          </a:xfrm>
          <a:prstGeom prst="rect">
            <a:avLst/>
          </a:prstGeom>
        </p:spPr>
      </p:pic>
      <p:grpSp>
        <p:nvGrpSpPr>
          <p:cNvPr id="45" name="Gruppo 44"/>
          <p:cNvGrpSpPr>
            <a:grpSpLocks/>
          </p:cNvGrpSpPr>
          <p:nvPr/>
        </p:nvGrpSpPr>
        <p:grpSpPr bwMode="auto">
          <a:xfrm flipV="1">
            <a:off x="327449" y="1879827"/>
            <a:ext cx="6120130" cy="18000"/>
            <a:chOff x="1133" y="1135"/>
            <a:chExt cx="9638" cy="307"/>
          </a:xfrm>
        </p:grpSpPr>
        <p:sp>
          <p:nvSpPr>
            <p:cNvPr id="46"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48"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49"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51" name="CasellaDiTesto 50"/>
          <p:cNvSpPr txBox="1"/>
          <p:nvPr/>
        </p:nvSpPr>
        <p:spPr>
          <a:xfrm>
            <a:off x="2172518" y="8135760"/>
            <a:ext cx="4407477" cy="1446550"/>
          </a:xfrm>
          <a:prstGeom prst="rect">
            <a:avLst/>
          </a:prstGeom>
          <a:noFill/>
        </p:spPr>
        <p:txBody>
          <a:bodyPr wrap="square" rtlCol="0">
            <a:spAutoFit/>
          </a:bodyPr>
          <a:lstStyle/>
          <a:p>
            <a:pPr defTabSz="1477954">
              <a:tabLst>
                <a:tab pos="804858" algn="l"/>
                <a:tab pos="2868596" algn="l"/>
              </a:tabLst>
            </a:pPr>
            <a:r>
              <a:rPr lang="it-IT" sz="1100" b="1" dirty="0"/>
              <a:t>Location: </a:t>
            </a:r>
            <a:r>
              <a:rPr lang="it-IT" sz="1100" dirty="0"/>
              <a:t>Campus Rizzi, Via delle Scienze 206, 33100 Udine</a:t>
            </a:r>
            <a:br>
              <a:rPr lang="it-IT" sz="1100" dirty="0"/>
            </a:br>
            <a:r>
              <a:rPr lang="it-IT" sz="1100" dirty="0"/>
              <a:t>Ricerca: 	ricerca.dpia@uniud.it 	Tel.+39 0432 558714</a:t>
            </a:r>
            <a:br>
              <a:rPr lang="it-IT" sz="1100" dirty="0"/>
            </a:br>
            <a:r>
              <a:rPr lang="it-IT" sz="1100" dirty="0"/>
              <a:t>Didattica:	didattica.dpia@uniud.it 	Tel.+39 0432 558256</a:t>
            </a:r>
          </a:p>
          <a:p>
            <a:pPr defTabSz="1477954">
              <a:tabLst>
                <a:tab pos="806445" algn="l"/>
                <a:tab pos="2868596" algn="l"/>
                <a:tab pos="4127476" algn="l"/>
              </a:tabLst>
            </a:pPr>
            <a:r>
              <a:rPr lang="it-IT" sz="1100" dirty="0"/>
              <a:t>Responsabile dei Servizi Dipartimentali  	Tel.+39 0432 558549   </a:t>
            </a:r>
          </a:p>
          <a:p>
            <a:pPr defTabSz="1346192">
              <a:tabLst>
                <a:tab pos="804858" algn="l"/>
                <a:tab pos="2870184" algn="l"/>
              </a:tabLst>
            </a:pPr>
            <a:r>
              <a:rPr lang="it-IT" sz="1100" dirty="0"/>
              <a:t>                                                                                  	Fax</a:t>
            </a:r>
            <a:r>
              <a:rPr lang="it-IT" sz="500" dirty="0"/>
              <a:t> </a:t>
            </a:r>
            <a:r>
              <a:rPr lang="it-IT" sz="1100" dirty="0"/>
              <a:t>+39 0432 558251</a:t>
            </a:r>
          </a:p>
          <a:p>
            <a:pPr defTabSz="1346192">
              <a:tabLst>
                <a:tab pos="804858" algn="l"/>
              </a:tabLst>
            </a:pPr>
            <a:r>
              <a:rPr lang="it-IT" sz="1100" dirty="0"/>
              <a:t>c.f.        80014550307</a:t>
            </a:r>
            <a:br>
              <a:rPr lang="it-IT" sz="1100" dirty="0"/>
            </a:br>
            <a:r>
              <a:rPr lang="it-IT" sz="1100" dirty="0"/>
              <a:t>p.IVA    01071600306</a:t>
            </a:r>
          </a:p>
          <a:p>
            <a:pPr defTabSz="1346192">
              <a:tabLst>
                <a:tab pos="804858" algn="l"/>
              </a:tabLst>
            </a:pPr>
            <a:r>
              <a:rPr lang="it-IT" sz="1100" dirty="0"/>
              <a:t>pec: dpia@postacert.uniud.it</a:t>
            </a:r>
            <a:endParaRPr lang="it-IT" sz="1100" b="1" dirty="0"/>
          </a:p>
        </p:txBody>
      </p:sp>
      <p:pic>
        <p:nvPicPr>
          <p:cNvPr id="52" name="Immagine 51"/>
          <p:cNvPicPr>
            <a:picLocks/>
          </p:cNvPicPr>
          <p:nvPr/>
        </p:nvPicPr>
        <p:blipFill>
          <a:blip r:embed="rId4"/>
          <a:stretch>
            <a:fillRect/>
          </a:stretch>
        </p:blipFill>
        <p:spPr>
          <a:xfrm rot="5400000">
            <a:off x="1358489" y="8747448"/>
            <a:ext cx="1368000" cy="218080"/>
          </a:xfrm>
          <a:prstGeom prst="rect">
            <a:avLst/>
          </a:prstGeom>
        </p:spPr>
      </p:pic>
      <p:pic>
        <p:nvPicPr>
          <p:cNvPr id="53" name="Immagine 52"/>
          <p:cNvPicPr>
            <a:picLocks noChangeAspect="1"/>
          </p:cNvPicPr>
          <p:nvPr/>
        </p:nvPicPr>
        <p:blipFill rotWithShape="1">
          <a:blip r:embed="rId5"/>
          <a:srcRect t="27691" r="5557" b="28689"/>
          <a:stretch/>
        </p:blipFill>
        <p:spPr>
          <a:xfrm>
            <a:off x="436464" y="8142036"/>
            <a:ext cx="1476000" cy="1428902"/>
          </a:xfrm>
          <a:prstGeom prst="rect">
            <a:avLst/>
          </a:prstGeom>
        </p:spPr>
      </p:pic>
      <p:sp>
        <p:nvSpPr>
          <p:cNvPr id="6" name="Rettangolo 5"/>
          <p:cNvSpPr/>
          <p:nvPr/>
        </p:nvSpPr>
        <p:spPr>
          <a:xfrm>
            <a:off x="2172514" y="2861073"/>
            <a:ext cx="4320000" cy="4524315"/>
          </a:xfrm>
          <a:prstGeom prst="rect">
            <a:avLst/>
          </a:prstGeom>
        </p:spPr>
        <p:txBody>
          <a:bodyPr wrap="square" anchor="t">
            <a:spAutoFit/>
          </a:bodyPr>
          <a:lstStyle/>
          <a:p>
            <a:pPr algn="just"/>
            <a:r>
              <a:rPr lang="it-IT" sz="1200" dirty="0"/>
              <a:t>Nel Dipartimento Politecnico di Ingegneria e Architettura le competenze dell’Ingegneria si fondono con quelle dell’Architettura per promuovere e sviluppare ricerca di frontiera, proposte trasversali e idee pionieristiche in settori nuovi ed emergenti che introducono approcci non convenzionali ed innovativi. Il dipartimento è un politecnico e come tale ha all’interno un gruppo di ricerca multidisciplinare che racchiude competenze e professionalità altamente qualificate nell'ambito della ricerca, dell’innovazione tecnologica e del suo trasferimento. La tematiche di ricerca affrontano le attuali sfide legate al importante periodo di transizione verso la Green e Circular economy che sta investendo tutti i settori da quello industriale a quello del rinnovamento urbano, da quello dei trasporti a quello energetico ed ambientale, da quello dei materiali a quello dell’ICT,  dalla sicurezza alla resilienza sia territoriale che impiantistica, Offre corsi di laurea, laurea magistrale, master nei campi dell’ingegneria Civile, Meccanica, Gestionale ed Elettronica e dell’Architettura in cui le lezioni frontali si alternano a lezioni in </a:t>
            </a:r>
            <a:r>
              <a:rPr lang="it-IT" sz="1200" dirty="0" err="1"/>
              <a:t>active</a:t>
            </a:r>
            <a:r>
              <a:rPr lang="it-IT" sz="1200" dirty="0"/>
              <a:t> learning e a percorsi laboratoriali. Organizza corsi di Dottorato di Ricerca e Gestisce progetti europei, ministeriali, nazionali e regionali. Conta un organico di </a:t>
            </a:r>
            <a:r>
              <a:rPr lang="it-IT" sz="1200" dirty="0" smtClean="0"/>
              <a:t>154 </a:t>
            </a:r>
            <a:r>
              <a:rPr lang="it-IT" sz="1200" dirty="0"/>
              <a:t>persone suddivisi fra docenti, ricercatori, tecnici di laboratorio e amministrativi ospitati nel polo scientifico e tecnologico dell’Ateneo, una vera e propria cittadella della scienza dove didattica, studio e ricerca si integrano con aule e laboratori.</a:t>
            </a:r>
          </a:p>
        </p:txBody>
      </p:sp>
      <p:sp>
        <p:nvSpPr>
          <p:cNvPr id="2" name="Line 2"/>
          <p:cNvSpPr>
            <a:spLocks noChangeShapeType="1"/>
          </p:cNvSpPr>
          <p:nvPr/>
        </p:nvSpPr>
        <p:spPr bwMode="auto">
          <a:xfrm>
            <a:off x="2252029" y="7989607"/>
            <a:ext cx="4176712" cy="0"/>
          </a:xfrm>
          <a:prstGeom prst="line">
            <a:avLst/>
          </a:prstGeom>
          <a:noFill/>
          <a:ln w="19050">
            <a:solidFill>
              <a:srgbClr val="231F2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 name="CasellaDiTesto 2"/>
          <p:cNvSpPr txBox="1"/>
          <p:nvPr/>
        </p:nvSpPr>
        <p:spPr>
          <a:xfrm>
            <a:off x="4433027" y="1600682"/>
            <a:ext cx="1995714" cy="261610"/>
          </a:xfrm>
          <a:prstGeom prst="rect">
            <a:avLst/>
          </a:prstGeom>
          <a:noFill/>
        </p:spPr>
        <p:txBody>
          <a:bodyPr wrap="square" rtlCol="0">
            <a:spAutoFit/>
          </a:bodyPr>
          <a:lstStyle/>
          <a:p>
            <a:pPr algn="r"/>
            <a:r>
              <a:rPr lang="it-IT" sz="1100" b="1" dirty="0">
                <a:solidFill>
                  <a:srgbClr val="779AAB"/>
                </a:solidFill>
              </a:rPr>
              <a:t>www.uniud.it</a:t>
            </a:r>
          </a:p>
        </p:txBody>
      </p:sp>
      <p:sp>
        <p:nvSpPr>
          <p:cNvPr id="4" name="Rettangolo 3"/>
          <p:cNvSpPr/>
          <p:nvPr/>
        </p:nvSpPr>
        <p:spPr>
          <a:xfrm>
            <a:off x="2092812" y="2067858"/>
            <a:ext cx="4605800" cy="772006"/>
          </a:xfrm>
          <a:prstGeom prst="rect">
            <a:avLst/>
          </a:prstGeom>
        </p:spPr>
        <p:txBody>
          <a:bodyPr wrap="square">
            <a:spAutoFit/>
          </a:bodyPr>
          <a:lstStyle/>
          <a:p>
            <a:pPr marL="2731754" marR="91440">
              <a:lnSpc>
                <a:spcPts val="1500"/>
              </a:lnSpc>
              <a:spcBef>
                <a:spcPts val="825"/>
              </a:spcBef>
              <a:tabLst>
                <a:tab pos="6907490" algn="l"/>
              </a:tabLst>
            </a:pPr>
            <a:r>
              <a:rPr lang="en-US" b="1" dirty="0">
                <a:solidFill>
                  <a:srgbClr val="231F20"/>
                </a:solidFill>
                <a:latin typeface="Arial" panose="020B0604020202020204" pitchFamily="34" charset="0"/>
                <a:ea typeface="Arial" panose="020B0604020202020204" pitchFamily="34" charset="0"/>
              </a:rPr>
              <a:t> </a:t>
            </a:r>
            <a:endParaRPr lang="it-IT" sz="1200" dirty="0">
              <a:latin typeface="Arial" panose="020B0604020202020204" pitchFamily="34" charset="0"/>
              <a:ea typeface="Arial" panose="020B0604020202020204" pitchFamily="34" charset="0"/>
            </a:endParaRPr>
          </a:p>
          <a:p>
            <a:pPr marL="87312" marR="91440">
              <a:lnSpc>
                <a:spcPts val="1500"/>
              </a:lnSpc>
              <a:spcBef>
                <a:spcPts val="825"/>
              </a:spcBef>
              <a:tabLst>
                <a:tab pos="6907490" algn="l"/>
              </a:tabLst>
            </a:pPr>
            <a:r>
              <a:rPr lang="en-US" b="1" dirty="0">
                <a:solidFill>
                  <a:srgbClr val="231F20"/>
                </a:solidFill>
                <a:latin typeface="Arial" panose="020B0604020202020204" pitchFamily="34" charset="0"/>
                <a:ea typeface="Arial" panose="020B0604020202020204" pitchFamily="34" charset="0"/>
              </a:rPr>
              <a:t>CHI SIAMO</a:t>
            </a:r>
          </a:p>
          <a:p>
            <a:pPr marL="87312" marR="91440">
              <a:lnSpc>
                <a:spcPts val="1500"/>
              </a:lnSpc>
              <a:tabLst>
                <a:tab pos="6907490" algn="l"/>
              </a:tabLst>
            </a:pPr>
            <a:r>
              <a:rPr lang="en-US" u="sng" dirty="0">
                <a:solidFill>
                  <a:srgbClr val="231F20"/>
                </a:solidFill>
                <a:uFill>
                  <a:solidFill>
                    <a:srgbClr val="231F20"/>
                  </a:solidFill>
                </a:uFill>
                <a:latin typeface="Arial" panose="020B0604020202020204" pitchFamily="34" charset="0"/>
                <a:ea typeface="Arial" panose="020B0604020202020204" pitchFamily="34" charset="0"/>
              </a:rPr>
              <a:t>_________________________________</a:t>
            </a:r>
            <a:endParaRPr lang="it-IT" dirty="0"/>
          </a:p>
        </p:txBody>
      </p:sp>
      <p:sp>
        <p:nvSpPr>
          <p:cNvPr id="17" name="CasellaDiTesto 16"/>
          <p:cNvSpPr txBox="1"/>
          <p:nvPr/>
        </p:nvSpPr>
        <p:spPr>
          <a:xfrm>
            <a:off x="4490854" y="143951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Tree>
    <p:extLst>
      <p:ext uri="{BB962C8B-B14F-4D97-AF65-F5344CB8AC3E}">
        <p14:creationId xmlns:p14="http://schemas.microsoft.com/office/powerpoint/2010/main" val="2504779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396763" y="1684510"/>
            <a:ext cx="6044765" cy="289182"/>
          </a:xfrm>
          <a:prstGeom prst="rect">
            <a:avLst/>
          </a:prstGeom>
        </p:spPr>
        <p:txBody>
          <a:bodyPr wrap="square">
            <a:spAutoFit/>
          </a:bodyPr>
          <a:lstStyle/>
          <a:p>
            <a:pPr marL="87312" marR="91440">
              <a:lnSpc>
                <a:spcPts val="1500"/>
              </a:lnSpc>
              <a:spcBef>
                <a:spcPts val="825"/>
              </a:spcBef>
              <a:tabLst>
                <a:tab pos="6907490" algn="l"/>
              </a:tabLst>
            </a:pPr>
            <a:r>
              <a:rPr lang="it-IT" sz="1600" b="1" dirty="0">
                <a:solidFill>
                  <a:srgbClr val="231F20"/>
                </a:solidFill>
                <a:latin typeface="Arial" panose="020B0604020202020204" pitchFamily="34" charset="0"/>
                <a:ea typeface="Arial" panose="020B0604020202020204" pitchFamily="34" charset="0"/>
              </a:rPr>
              <a:t>Linee di ricerca e applicazioni</a:t>
            </a:r>
          </a:p>
        </p:txBody>
      </p:sp>
      <p:sp>
        <p:nvSpPr>
          <p:cNvPr id="34" name="CasellaDiTesto 33">
            <a:extLst>
              <a:ext uri="{FF2B5EF4-FFF2-40B4-BE49-F238E27FC236}">
                <a16:creationId xmlns:a16="http://schemas.microsoft.com/office/drawing/2014/main" id="{1205CE49-DC2E-4952-8EEC-DA9D33D51673}"/>
              </a:ext>
            </a:extLst>
          </p:cNvPr>
          <p:cNvSpPr txBox="1"/>
          <p:nvPr/>
        </p:nvSpPr>
        <p:spPr>
          <a:xfrm>
            <a:off x="436444" y="2200809"/>
            <a:ext cx="5888280" cy="6110519"/>
          </a:xfrm>
          <a:prstGeom prst="rect">
            <a:avLst/>
          </a:prstGeom>
          <a:noFill/>
        </p:spPr>
        <p:txBody>
          <a:bodyPr wrap="square">
            <a:spAutoFit/>
          </a:bodyPr>
          <a:lstStyle/>
          <a:p>
            <a:pPr marL="342900" lvl="0" indent="-342900" rtl="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Sperimentazione dinamica e diagnostica strutturale di strutture e infrastrutture civili</a:t>
            </a:r>
            <a:r>
              <a:rPr lang="it-IT" sz="1200" dirty="0">
                <a:latin typeface="Calibri" panose="020F0502020204030204" pitchFamily="34" charset="0"/>
                <a:ea typeface="Calibri" panose="020F0502020204030204" pitchFamily="34" charset="0"/>
                <a:cs typeface="Arial" panose="020B0604020202020204" pitchFamily="34" charset="0"/>
              </a:rPr>
              <a:t>.</a:t>
            </a:r>
            <a:endParaRPr lang="it-IT"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Progettazione, verifica e rinforzo sismico di strutture nuove ed esistenti in calcestruzzo armato e muratura.</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Edifici in legno lamellare a strati incrociati e a pannelli intelaiati. </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Isolamento sismico di edifici, infrastrutture, oggetti di valore artistico e allestimenti museali.</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Sistemi di controventamento degli edifici esistenti sia tradizionali, per la riduzione degli spostamenti, che dotati di dispositivi di dissipazione supplementare di energia e loro interazioni con la struttura esistente. </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Materiali e tecniche costruttive dell’edilizia storica.</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Sostenibilità in edilizia.</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Analisi e mitigazione dell’Incidentalità stradale, anche mediante piattaforma virtuale immersiva. </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Modellazione numerica del comportamento fisico-meccanico di miscele stradali ad alte prestazioni.  </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Tecniche avanzate di rilevamento topografico e analisi dei dati.</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Modellazione 3D di beni culturali per l’analisi strutturale e per la fruizione tattile di stampe 3D.</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Telerilevamento, cartografia numerica e GIS.</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Studio materiali innovativi a basso impatto ambientale in ambito edilizio.</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Studio e prevenzione del degrado di materiali in ambito edilizio.</a:t>
            </a:r>
          </a:p>
          <a:p>
            <a:pPr marL="342900" lvl="0" indent="-342900">
              <a:lnSpc>
                <a:spcPct val="107000"/>
              </a:lnSpc>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Reti intelligenti e sistemi intelligenti multi-energia.</a:t>
            </a:r>
          </a:p>
          <a:p>
            <a:pPr marL="342900" lvl="0" indent="-342900">
              <a:lnSpc>
                <a:spcPct val="107000"/>
              </a:lnSpc>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P</a:t>
            </a:r>
            <a:r>
              <a:rPr lang="it-IT" sz="1200" dirty="0">
                <a:effectLst/>
                <a:latin typeface="Calibri" panose="020F0502020204030204" pitchFamily="34" charset="0"/>
                <a:ea typeface="Calibri" panose="020F0502020204030204" pitchFamily="34" charset="0"/>
                <a:cs typeface="Arial" panose="020B0604020202020204" pitchFamily="34" charset="0"/>
              </a:rPr>
              <a:t>rogettazione e prototipazione di antenne per applicazioni GSM, UMTS, WiFi e WiMax</a:t>
            </a:r>
          </a:p>
          <a:p>
            <a:pPr marL="342900" lvl="0" indent="-342900">
              <a:lnSpc>
                <a:spcPct val="107000"/>
              </a:lnSpc>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S</a:t>
            </a:r>
            <a:r>
              <a:rPr lang="it-IT" sz="1200" dirty="0">
                <a:effectLst/>
                <a:latin typeface="Calibri" panose="020F0502020204030204" pitchFamily="34" charset="0"/>
                <a:ea typeface="Calibri" panose="020F0502020204030204" pitchFamily="34" charset="0"/>
                <a:cs typeface="Arial" panose="020B0604020202020204" pitchFamily="34" charset="0"/>
              </a:rPr>
              <a:t>alvaguardia dai disastri naturali.</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Studio degli effetti degli agenti atmosferici sui componenti edilizi (umidità e gelo) e valutazione del rischio di danno (condensa interstiziale, corrosione armature, muffe).</a:t>
            </a:r>
          </a:p>
          <a:p>
            <a:pPr marL="342900" lvl="0" indent="-342900">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Analisi del comportamento </a:t>
            </a:r>
            <a:r>
              <a:rPr lang="it-IT" sz="1200" dirty="0" err="1">
                <a:effectLst/>
                <a:latin typeface="Calibri" panose="020F0502020204030204" pitchFamily="34" charset="0"/>
                <a:ea typeface="Calibri" panose="020F0502020204030204" pitchFamily="34" charset="0"/>
                <a:cs typeface="Arial" panose="020B0604020202020204" pitchFamily="34" charset="0"/>
              </a:rPr>
              <a:t>termoigrometrico</a:t>
            </a:r>
            <a:r>
              <a:rPr lang="it-IT" sz="1200" dirty="0">
                <a:effectLst/>
                <a:latin typeface="Calibri" panose="020F0502020204030204" pitchFamily="34" charset="0"/>
                <a:ea typeface="Calibri" panose="020F0502020204030204" pitchFamily="34" charset="0"/>
                <a:cs typeface="Arial" panose="020B0604020202020204" pitchFamily="34" charset="0"/>
              </a:rPr>
              <a:t> di nuovi materiali da costruzione a basso impatto ambientale.</a:t>
            </a:r>
          </a:p>
          <a:p>
            <a:pPr marL="342900" lvl="0" indent="-342900">
              <a:lnSpc>
                <a:spcPct val="107000"/>
              </a:lnSpc>
              <a:spcAft>
                <a:spcPts val="800"/>
              </a:spcAft>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Analisi di problemi di comfort </a:t>
            </a:r>
            <a:r>
              <a:rPr lang="it-IT" sz="1200" dirty="0" err="1">
                <a:effectLst/>
                <a:latin typeface="Calibri" panose="020F0502020204030204" pitchFamily="34" charset="0"/>
                <a:ea typeface="Calibri" panose="020F0502020204030204" pitchFamily="34" charset="0"/>
                <a:cs typeface="Arial" panose="020B0604020202020204" pitchFamily="34" charset="0"/>
              </a:rPr>
              <a:t>termoigrometrico</a:t>
            </a:r>
            <a:r>
              <a:rPr lang="it-IT" sz="1200" dirty="0">
                <a:effectLst/>
                <a:latin typeface="Calibri" panose="020F0502020204030204" pitchFamily="34" charset="0"/>
                <a:ea typeface="Calibri" panose="020F0502020204030204" pitchFamily="34" charset="0"/>
                <a:cs typeface="Arial" panose="020B0604020202020204" pitchFamily="34" charset="0"/>
              </a:rPr>
              <a:t> globale e locale.</a:t>
            </a:r>
          </a:p>
          <a:p>
            <a:pPr marL="342900" lvl="0" indent="-342900" rtl="0">
              <a:buFont typeface="Symbol" panose="05050102010706020507" pitchFamily="18" charset="2"/>
              <a:buChar char=""/>
            </a:pPr>
            <a:endParaRPr lang="en-GB"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5" name="CasellaDiTesto 34">
            <a:extLst>
              <a:ext uri="{FF2B5EF4-FFF2-40B4-BE49-F238E27FC236}">
                <a16:creationId xmlns:a16="http://schemas.microsoft.com/office/drawing/2014/main" id="{3CD5FDBC-7257-4FFD-96FC-7B57A3487DEC}"/>
              </a:ext>
            </a:extLst>
          </p:cNvPr>
          <p:cNvSpPr txBox="1"/>
          <p:nvPr/>
        </p:nvSpPr>
        <p:spPr>
          <a:xfrm>
            <a:off x="2151529" y="8139516"/>
            <a:ext cx="4407477" cy="1446550"/>
          </a:xfrm>
          <a:prstGeom prst="rect">
            <a:avLst/>
          </a:prstGeom>
          <a:noFill/>
        </p:spPr>
        <p:txBody>
          <a:bodyPr wrap="square" rtlCol="0">
            <a:spAutoFit/>
          </a:bodyPr>
          <a:lstStyle/>
          <a:p>
            <a:pPr defTabSz="1477954">
              <a:tabLst>
                <a:tab pos="804858" algn="l"/>
                <a:tab pos="2868596" algn="l"/>
              </a:tabLst>
            </a:pPr>
            <a:r>
              <a:rPr lang="it-IT" sz="1100" b="1" dirty="0"/>
              <a:t>Location: </a:t>
            </a:r>
            <a:r>
              <a:rPr lang="it-IT" sz="1100" dirty="0"/>
              <a:t>Campus Rizzi, Via delle Scienze 206, 33100 Udine</a:t>
            </a:r>
          </a:p>
          <a:p>
            <a:pPr defTabSz="1477954">
              <a:tabLst>
                <a:tab pos="804858" algn="l"/>
                <a:tab pos="2868596" algn="l"/>
              </a:tabLst>
            </a:pPr>
            <a:r>
              <a:rPr lang="it-IT" sz="1100" dirty="0"/>
              <a:t/>
            </a:r>
            <a:br>
              <a:rPr lang="it-IT" sz="1100" dirty="0"/>
            </a:br>
            <a:r>
              <a:rPr lang="it-IT" sz="1100" dirty="0"/>
              <a:t>Ricerca: 	ricerca.dpia@uniud.it 	Tel.+39 0432 558714</a:t>
            </a:r>
            <a:br>
              <a:rPr lang="it-IT" sz="1100" dirty="0"/>
            </a:br>
            <a:r>
              <a:rPr lang="it-IT" sz="1100" dirty="0"/>
              <a:t>Responsabile dei Servizi Dipartimentali  	Tel.+39 0432 558549   </a:t>
            </a:r>
          </a:p>
          <a:p>
            <a:pPr defTabSz="1346192">
              <a:tabLst>
                <a:tab pos="804858" algn="l"/>
                <a:tab pos="2870184" algn="l"/>
              </a:tabLst>
            </a:pPr>
            <a:r>
              <a:rPr lang="it-IT" sz="1100" dirty="0"/>
              <a:t>                                                                                  	Fax</a:t>
            </a:r>
            <a:r>
              <a:rPr lang="it-IT" sz="500" dirty="0"/>
              <a:t> </a:t>
            </a:r>
            <a:r>
              <a:rPr lang="it-IT" sz="1100" dirty="0"/>
              <a:t>+39 0432 558251</a:t>
            </a:r>
          </a:p>
          <a:p>
            <a:pPr defTabSz="1346192">
              <a:tabLst>
                <a:tab pos="804858" algn="l"/>
              </a:tabLst>
            </a:pPr>
            <a:r>
              <a:rPr lang="it-IT" sz="1100" dirty="0"/>
              <a:t>c.f.        80014550307</a:t>
            </a:r>
            <a:br>
              <a:rPr lang="it-IT" sz="1100" dirty="0"/>
            </a:br>
            <a:r>
              <a:rPr lang="it-IT" sz="1100" dirty="0"/>
              <a:t>p.IVA    01071600306</a:t>
            </a:r>
          </a:p>
          <a:p>
            <a:pPr defTabSz="1346192">
              <a:tabLst>
                <a:tab pos="804858" algn="l"/>
              </a:tabLst>
            </a:pPr>
            <a:r>
              <a:rPr lang="it-IT" sz="1100" dirty="0"/>
              <a:t>pec: dpia@postacert.uniud.it</a:t>
            </a:r>
            <a:endParaRPr lang="it-IT" sz="1100" b="1" dirty="0"/>
          </a:p>
        </p:txBody>
      </p:sp>
      <p:pic>
        <p:nvPicPr>
          <p:cNvPr id="37" name="Immagine 36">
            <a:extLst>
              <a:ext uri="{FF2B5EF4-FFF2-40B4-BE49-F238E27FC236}">
                <a16:creationId xmlns:a16="http://schemas.microsoft.com/office/drawing/2014/main" id="{ED02F03A-68BB-4F2D-B806-90C95C9D1190}"/>
              </a:ext>
            </a:extLst>
          </p:cNvPr>
          <p:cNvPicPr>
            <a:picLocks/>
          </p:cNvPicPr>
          <p:nvPr/>
        </p:nvPicPr>
        <p:blipFill>
          <a:blip r:embed="rId3"/>
          <a:stretch>
            <a:fillRect/>
          </a:stretch>
        </p:blipFill>
        <p:spPr>
          <a:xfrm rot="5400000">
            <a:off x="1358489" y="8747448"/>
            <a:ext cx="1368000" cy="218080"/>
          </a:xfrm>
          <a:prstGeom prst="rect">
            <a:avLst/>
          </a:prstGeom>
        </p:spPr>
      </p:pic>
      <p:pic>
        <p:nvPicPr>
          <p:cNvPr id="40" name="Immagine 39">
            <a:extLst>
              <a:ext uri="{FF2B5EF4-FFF2-40B4-BE49-F238E27FC236}">
                <a16:creationId xmlns:a16="http://schemas.microsoft.com/office/drawing/2014/main" id="{0AB799F8-7457-4C96-B9D0-6FB586B9804E}"/>
              </a:ext>
            </a:extLst>
          </p:cNvPr>
          <p:cNvPicPr>
            <a:picLocks noChangeAspect="1"/>
          </p:cNvPicPr>
          <p:nvPr/>
        </p:nvPicPr>
        <p:blipFill rotWithShape="1">
          <a:blip r:embed="rId4"/>
          <a:srcRect t="27691" r="5557" b="28689"/>
          <a:stretch/>
        </p:blipFill>
        <p:spPr>
          <a:xfrm>
            <a:off x="436464" y="8142036"/>
            <a:ext cx="1476000" cy="1428902"/>
          </a:xfrm>
          <a:prstGeom prst="rect">
            <a:avLst/>
          </a:prstGeom>
        </p:spPr>
      </p:pic>
      <p:sp>
        <p:nvSpPr>
          <p:cNvPr id="22" name="Line 2"/>
          <p:cNvSpPr>
            <a:spLocks noChangeShapeType="1"/>
          </p:cNvSpPr>
          <p:nvPr/>
        </p:nvSpPr>
        <p:spPr bwMode="auto">
          <a:xfrm>
            <a:off x="2223293" y="8139516"/>
            <a:ext cx="4176712" cy="0"/>
          </a:xfrm>
          <a:prstGeom prst="line">
            <a:avLst/>
          </a:prstGeom>
          <a:noFill/>
          <a:ln w="19050">
            <a:solidFill>
              <a:srgbClr val="231F2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2413846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54709" y="1789004"/>
            <a:ext cx="6386820" cy="579646"/>
          </a:xfrm>
          <a:prstGeom prst="rect">
            <a:avLst/>
          </a:prstGeom>
        </p:spPr>
        <p:txBody>
          <a:bodyPr wrap="square">
            <a:spAutoFit/>
          </a:bodyPr>
          <a:lstStyle/>
          <a:p>
            <a:pPr marL="87312" marR="91440" algn="r">
              <a:lnSpc>
                <a:spcPts val="1500"/>
              </a:lnSpc>
              <a:spcBef>
                <a:spcPts val="825"/>
              </a:spcBef>
              <a:tabLst>
                <a:tab pos="6907490" algn="l"/>
              </a:tabLst>
            </a:pPr>
            <a:r>
              <a:rPr lang="it-IT" sz="2400" b="1" dirty="0" smtClean="0"/>
              <a:t>RIDUZIONE RISCHIO CATASTROFI</a:t>
            </a:r>
            <a:endParaRPr lang="it-IT" sz="2400" b="1" dirty="0"/>
          </a:p>
          <a:p>
            <a:pPr marL="87312" marR="91440" algn="r">
              <a:lnSpc>
                <a:spcPts val="1500"/>
              </a:lnSpc>
              <a:spcBef>
                <a:spcPts val="825"/>
              </a:spcBef>
              <a:tabLst>
                <a:tab pos="6907490" algn="l"/>
              </a:tabLst>
            </a:pPr>
            <a:r>
              <a:rPr lang="it-IT" sz="2400" b="1" dirty="0"/>
              <a:t>                       </a:t>
            </a:r>
            <a:r>
              <a:rPr lang="it-IT" sz="2400" b="1" dirty="0" smtClean="0"/>
              <a:t>E RESILIENZA</a:t>
            </a:r>
            <a:endParaRPr lang="it-IT" sz="2400" b="1" dirty="0"/>
          </a:p>
        </p:txBody>
      </p:sp>
      <p:sp>
        <p:nvSpPr>
          <p:cNvPr id="11" name="Rettangolo 10"/>
          <p:cNvSpPr/>
          <p:nvPr/>
        </p:nvSpPr>
        <p:spPr>
          <a:xfrm>
            <a:off x="2426078" y="2937542"/>
            <a:ext cx="3888000" cy="5493812"/>
          </a:xfrm>
          <a:prstGeom prst="rect">
            <a:avLst/>
          </a:prstGeom>
        </p:spPr>
        <p:txBody>
          <a:bodyPr wrap="square">
            <a:spAutoFit/>
          </a:bodyPr>
          <a:lstStyle/>
          <a:p>
            <a:pPr algn="just"/>
            <a:r>
              <a:rPr lang="it-IT" sz="1300" dirty="0">
                <a:effectLst/>
                <a:latin typeface="Calibri" panose="020F0502020204030204" pitchFamily="34" charset="0"/>
                <a:ea typeface="Calibri" panose="020F0502020204030204" pitchFamily="34" charset="0"/>
                <a:cs typeface="Arial" panose="020B0604020202020204" pitchFamily="34" charset="0"/>
              </a:rPr>
              <a:t>In Friuli come altrove c’è diffusa consapevolezza di quanto catastrofi naturali e antropiche impattino sulle vite dei cittadini oltre che sullo sviluppo economico.</a:t>
            </a:r>
          </a:p>
          <a:p>
            <a:pPr algn="just"/>
            <a:r>
              <a:rPr lang="it-IT" sz="1300" dirty="0">
                <a:effectLst/>
                <a:latin typeface="Calibri" panose="020F0502020204030204" pitchFamily="34" charset="0"/>
                <a:ea typeface="Calibri" panose="020F0502020204030204" pitchFamily="34" charset="0"/>
                <a:cs typeface="Arial" panose="020B0604020202020204" pitchFamily="34" charset="0"/>
              </a:rPr>
              <a:t>La gestione in sicurezza di un territorio non può tuttavia essere affrontata in maniera contingente e post-emergenziale ma richiede continua pianificazione e prevenzione. Il DPIA, sede della cattedra UNESCO in “Sicurezza intersettoriale per la riduzione dei rischi di disastro e la resilienza”, possiede in tal senso un ampio spettro di competenze integrate per la modellazione e previsione di scenari di rischio ambientale, la definizione di soluzioni di mitigazione dei danni e il supporto decisionale nella redazione di piani di intervento a diverse scale territoriali.</a:t>
            </a:r>
          </a:p>
          <a:p>
            <a:pPr algn="just"/>
            <a:r>
              <a:rPr lang="it-IT" sz="1300" dirty="0">
                <a:effectLst/>
                <a:latin typeface="Calibri" panose="020F0502020204030204" pitchFamily="34" charset="0"/>
                <a:ea typeface="Calibri" panose="020F0502020204030204" pitchFamily="34" charset="0"/>
                <a:cs typeface="Arial" panose="020B0604020202020204" pitchFamily="34" charset="0"/>
              </a:rPr>
              <a:t>In campo idraulico si segnalano le competenze in merito allo studio della pericolosità idraulica indotta da eventi estremi, della propagazione delle onde di piena, del moto ondoso, delle colate detritiche e dei fenomeni di erosione fluviale e costiera.</a:t>
            </a:r>
          </a:p>
          <a:p>
            <a:pPr algn="just"/>
            <a:r>
              <a:rPr lang="it-IT" sz="1300" dirty="0">
                <a:effectLst/>
                <a:latin typeface="Calibri" panose="020F0502020204030204" pitchFamily="34" charset="0"/>
                <a:ea typeface="Calibri" panose="020F0502020204030204" pitchFamily="34" charset="0"/>
                <a:cs typeface="Arial" panose="020B0604020202020204" pitchFamily="34" charset="0"/>
              </a:rPr>
              <a:t>In geologia, geotecnica e geofisica vi è esperienza nello studio di versanti rocciosi, frane e opere sotterranee nonché nella stima della risposta sismica locale e nella comprensione dei processi vulcanici.</a:t>
            </a:r>
          </a:p>
          <a:p>
            <a:pPr algn="just"/>
            <a:r>
              <a:rPr lang="it-IT" sz="1300" dirty="0">
                <a:effectLst/>
                <a:latin typeface="Calibri" panose="020F0502020204030204" pitchFamily="34" charset="0"/>
                <a:ea typeface="Calibri" panose="020F0502020204030204" pitchFamily="34" charset="0"/>
                <a:cs typeface="Arial" panose="020B0604020202020204" pitchFamily="34" charset="0"/>
              </a:rPr>
              <a:t>Nell’ambito della sicurezza intersettoriale sono presenti ampie competenze relative a metodologie innovative per la valutazione e gestione integrata di rischi e delle emergenze da eventi naturali e antropici.</a:t>
            </a:r>
          </a:p>
        </p:txBody>
      </p:sp>
      <p:pic>
        <p:nvPicPr>
          <p:cNvPr id="34" name="Immagine 33">
            <a:extLst>
              <a:ext uri="{FF2B5EF4-FFF2-40B4-BE49-F238E27FC236}">
                <a16:creationId xmlns:a16="http://schemas.microsoft.com/office/drawing/2014/main" id="{E7B77C70-53A9-40D6-90E0-D77A3A8869CD}"/>
              </a:ext>
            </a:extLst>
          </p:cNvPr>
          <p:cNvPicPr>
            <a:picLocks/>
          </p:cNvPicPr>
          <p:nvPr/>
        </p:nvPicPr>
        <p:blipFill>
          <a:blip r:embed="rId3"/>
          <a:stretch>
            <a:fillRect/>
          </a:stretch>
        </p:blipFill>
        <p:spPr>
          <a:xfrm rot="5400000">
            <a:off x="6206742" y="8142420"/>
            <a:ext cx="1080000" cy="218080"/>
          </a:xfrm>
          <a:prstGeom prst="rect">
            <a:avLst/>
          </a:prstGeom>
        </p:spPr>
      </p:pic>
      <p:pic>
        <p:nvPicPr>
          <p:cNvPr id="35" name="Immagine 34">
            <a:extLst>
              <a:ext uri="{FF2B5EF4-FFF2-40B4-BE49-F238E27FC236}">
                <a16:creationId xmlns:a16="http://schemas.microsoft.com/office/drawing/2014/main" id="{F890E6B3-3CDB-44FC-852F-8F883A8320C6}"/>
              </a:ext>
            </a:extLst>
          </p:cNvPr>
          <p:cNvPicPr>
            <a:picLocks/>
          </p:cNvPicPr>
          <p:nvPr/>
        </p:nvPicPr>
        <p:blipFill>
          <a:blip r:embed="rId3"/>
          <a:stretch>
            <a:fillRect/>
          </a:stretch>
        </p:blipFill>
        <p:spPr>
          <a:xfrm rot="5400000">
            <a:off x="6206742" y="9239433"/>
            <a:ext cx="1080000" cy="218080"/>
          </a:xfrm>
          <a:prstGeom prst="rect">
            <a:avLst/>
          </a:prstGeom>
        </p:spPr>
      </p:pic>
      <p:grpSp>
        <p:nvGrpSpPr>
          <p:cNvPr id="54" name="Gruppo 53">
            <a:extLst>
              <a:ext uri="{FF2B5EF4-FFF2-40B4-BE49-F238E27FC236}">
                <a16:creationId xmlns:a16="http://schemas.microsoft.com/office/drawing/2014/main" id="{191ECEF7-0E73-4F99-9AF1-CCDB6AE476A8}"/>
              </a:ext>
            </a:extLst>
          </p:cNvPr>
          <p:cNvGrpSpPr/>
          <p:nvPr/>
        </p:nvGrpSpPr>
        <p:grpSpPr>
          <a:xfrm>
            <a:off x="299335" y="2932596"/>
            <a:ext cx="1884916" cy="1793295"/>
            <a:chOff x="4718605" y="7765116"/>
            <a:chExt cx="1884916" cy="1793295"/>
          </a:xfrm>
        </p:grpSpPr>
        <p:grpSp>
          <p:nvGrpSpPr>
            <p:cNvPr id="55" name="Gruppo 54">
              <a:extLst>
                <a:ext uri="{FF2B5EF4-FFF2-40B4-BE49-F238E27FC236}">
                  <a16:creationId xmlns:a16="http://schemas.microsoft.com/office/drawing/2014/main" id="{F563048B-48A1-4C80-82A9-9EAF4BEC5AB8}"/>
                </a:ext>
              </a:extLst>
            </p:cNvPr>
            <p:cNvGrpSpPr/>
            <p:nvPr/>
          </p:nvGrpSpPr>
          <p:grpSpPr>
            <a:xfrm>
              <a:off x="4718605" y="7936919"/>
              <a:ext cx="1884916" cy="1591671"/>
              <a:chOff x="4492005" y="4236865"/>
              <a:chExt cx="1884916" cy="1591671"/>
            </a:xfrm>
          </p:grpSpPr>
          <p:pic>
            <p:nvPicPr>
              <p:cNvPr id="62" name="Immagine 61">
                <a:extLst>
                  <a:ext uri="{FF2B5EF4-FFF2-40B4-BE49-F238E27FC236}">
                    <a16:creationId xmlns:a16="http://schemas.microsoft.com/office/drawing/2014/main" id="{A7372974-6D2D-454A-9729-6F7AF5CBCB57}"/>
                  </a:ext>
                </a:extLst>
              </p:cNvPr>
              <p:cNvPicPr>
                <a:picLocks noChangeAspect="1"/>
              </p:cNvPicPr>
              <p:nvPr/>
            </p:nvPicPr>
            <p:blipFill rotWithShape="1">
              <a:blip r:embed="rId4"/>
              <a:srcRect t="27691" r="5557" b="28689"/>
              <a:stretch/>
            </p:blipFill>
            <p:spPr>
              <a:xfrm>
                <a:off x="4692884" y="4236865"/>
                <a:ext cx="1476000" cy="1428902"/>
              </a:xfrm>
              <a:prstGeom prst="rect">
                <a:avLst/>
              </a:prstGeom>
            </p:spPr>
          </p:pic>
          <p:sp>
            <p:nvSpPr>
              <p:cNvPr id="63" name="CasellaDiTesto 62">
                <a:extLst>
                  <a:ext uri="{FF2B5EF4-FFF2-40B4-BE49-F238E27FC236}">
                    <a16:creationId xmlns:a16="http://schemas.microsoft.com/office/drawing/2014/main" id="{5CD04D86-B825-46B4-B694-8A703AC0A42E}"/>
                  </a:ext>
                </a:extLst>
              </p:cNvPr>
              <p:cNvSpPr txBox="1"/>
              <p:nvPr/>
            </p:nvSpPr>
            <p:spPr>
              <a:xfrm>
                <a:off x="4492005" y="4812873"/>
                <a:ext cx="1884916" cy="1015663"/>
              </a:xfrm>
              <a:prstGeom prst="rect">
                <a:avLst/>
              </a:prstGeom>
              <a:noFill/>
            </p:spPr>
            <p:txBody>
              <a:bodyPr wrap="square" rtlCol="0">
                <a:spAutoFit/>
              </a:bodyPr>
              <a:lstStyle/>
              <a:p>
                <a:pPr algn="ctr"/>
                <a:r>
                  <a:rPr lang="it-IT" sz="6000" dirty="0">
                    <a:solidFill>
                      <a:schemeClr val="bg1"/>
                    </a:solidFill>
                    <a:latin typeface="Book Antiqua" panose="02040602050305030304" pitchFamily="18" charset="0"/>
                  </a:rPr>
                  <a:t>R</a:t>
                </a:r>
                <a:r>
                  <a:rPr lang="it-IT" sz="3200" dirty="0">
                    <a:solidFill>
                      <a:schemeClr val="bg1"/>
                    </a:solidFill>
                    <a:latin typeface="Book Antiqua" panose="02040602050305030304" pitchFamily="18" charset="0"/>
                  </a:rPr>
                  <a:t>&amp;</a:t>
                </a:r>
                <a:r>
                  <a:rPr lang="it-IT" sz="6000" dirty="0">
                    <a:solidFill>
                      <a:schemeClr val="bg1"/>
                    </a:solidFill>
                    <a:latin typeface="Book Antiqua" panose="02040602050305030304" pitchFamily="18" charset="0"/>
                  </a:rPr>
                  <a:t>R</a:t>
                </a:r>
              </a:p>
            </p:txBody>
          </p:sp>
        </p:grpSp>
        <p:sp>
          <p:nvSpPr>
            <p:cNvPr id="58" name="Rettangolo 57">
              <a:extLst>
                <a:ext uri="{FF2B5EF4-FFF2-40B4-BE49-F238E27FC236}">
                  <a16:creationId xmlns:a16="http://schemas.microsoft.com/office/drawing/2014/main" id="{18EF2640-EE7E-4463-A619-512D3A61ABA6}"/>
                </a:ext>
              </a:extLst>
            </p:cNvPr>
            <p:cNvSpPr/>
            <p:nvPr/>
          </p:nvSpPr>
          <p:spPr>
            <a:xfrm rot="16200000">
              <a:off x="4179540" y="8487127"/>
              <a:ext cx="1480384" cy="276999"/>
            </a:xfrm>
            <a:prstGeom prst="rect">
              <a:avLst/>
            </a:prstGeom>
          </p:spPr>
          <p:txBody>
            <a:bodyPr wrap="square">
              <a:spAutoFit/>
            </a:bodyPr>
            <a:lstStyle/>
            <a:p>
              <a:pPr>
                <a:spcAft>
                  <a:spcPts val="0"/>
                </a:spcAft>
              </a:pPr>
              <a:r>
                <a:rPr lang="it-IT" sz="1200" b="1" dirty="0">
                  <a:ea typeface="Arial" panose="020B0604020202020204" pitchFamily="34" charset="0"/>
                </a:rPr>
                <a:t>RIDUZIONE RISCHIO</a:t>
              </a:r>
            </a:p>
          </p:txBody>
        </p:sp>
        <p:pic>
          <p:nvPicPr>
            <p:cNvPr id="59" name="Immagine 58">
              <a:extLst>
                <a:ext uri="{FF2B5EF4-FFF2-40B4-BE49-F238E27FC236}">
                  <a16:creationId xmlns:a16="http://schemas.microsoft.com/office/drawing/2014/main" id="{A135E62B-6026-4A67-930C-04264A0099A4}"/>
                </a:ext>
              </a:extLst>
            </p:cNvPr>
            <p:cNvPicPr>
              <a:picLocks/>
            </p:cNvPicPr>
            <p:nvPr/>
          </p:nvPicPr>
          <p:blipFill>
            <a:blip r:embed="rId3"/>
            <a:stretch>
              <a:fillRect/>
            </a:stretch>
          </p:blipFill>
          <p:spPr>
            <a:xfrm>
              <a:off x="4982201" y="9340331"/>
              <a:ext cx="1368000" cy="218080"/>
            </a:xfrm>
            <a:prstGeom prst="rect">
              <a:avLst/>
            </a:prstGeom>
          </p:spPr>
        </p:pic>
        <p:sp>
          <p:nvSpPr>
            <p:cNvPr id="60" name="Rettangolo 59">
              <a:extLst>
                <a:ext uri="{FF2B5EF4-FFF2-40B4-BE49-F238E27FC236}">
                  <a16:creationId xmlns:a16="http://schemas.microsoft.com/office/drawing/2014/main" id="{AB13C888-911B-4C0E-86B4-BB0AE3185E6A}"/>
                </a:ext>
              </a:extLst>
            </p:cNvPr>
            <p:cNvSpPr/>
            <p:nvPr/>
          </p:nvSpPr>
          <p:spPr>
            <a:xfrm>
              <a:off x="5033988" y="7765116"/>
              <a:ext cx="1316213" cy="276999"/>
            </a:xfrm>
            <a:prstGeom prst="rect">
              <a:avLst/>
            </a:prstGeom>
          </p:spPr>
          <p:txBody>
            <a:bodyPr wrap="square">
              <a:spAutoFit/>
            </a:bodyPr>
            <a:lstStyle/>
            <a:p>
              <a:r>
                <a:rPr lang="it-IT" sz="1200" b="1" dirty="0">
                  <a:ea typeface="Arial" panose="020B0604020202020204" pitchFamily="34" charset="0"/>
                </a:rPr>
                <a:t>CATASTROFI      E</a:t>
              </a:r>
            </a:p>
          </p:txBody>
        </p:sp>
        <p:sp>
          <p:nvSpPr>
            <p:cNvPr id="61" name="Rettangolo 60">
              <a:extLst>
                <a:ext uri="{FF2B5EF4-FFF2-40B4-BE49-F238E27FC236}">
                  <a16:creationId xmlns:a16="http://schemas.microsoft.com/office/drawing/2014/main" id="{A87C4F5E-F8BE-45F8-9D23-2FC775F2DFA8}"/>
                </a:ext>
              </a:extLst>
            </p:cNvPr>
            <p:cNvSpPr/>
            <p:nvPr/>
          </p:nvSpPr>
          <p:spPr>
            <a:xfrm rot="5400000">
              <a:off x="5785221" y="8421605"/>
              <a:ext cx="1328845" cy="276999"/>
            </a:xfrm>
            <a:prstGeom prst="rect">
              <a:avLst/>
            </a:prstGeom>
          </p:spPr>
          <p:txBody>
            <a:bodyPr wrap="square">
              <a:spAutoFit/>
            </a:bodyPr>
            <a:lstStyle/>
            <a:p>
              <a:r>
                <a:rPr lang="it-IT" sz="1200" b="1" dirty="0">
                  <a:ea typeface="Arial" panose="020B0604020202020204" pitchFamily="34" charset="0"/>
                </a:rPr>
                <a:t>RESILEINZA</a:t>
              </a:r>
            </a:p>
          </p:txBody>
        </p:sp>
      </p:grpSp>
    </p:spTree>
    <p:extLst>
      <p:ext uri="{BB962C8B-B14F-4D97-AF65-F5344CB8AC3E}">
        <p14:creationId xmlns:p14="http://schemas.microsoft.com/office/powerpoint/2010/main" val="1103567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396763" y="1684510"/>
            <a:ext cx="6044765" cy="289182"/>
          </a:xfrm>
          <a:prstGeom prst="rect">
            <a:avLst/>
          </a:prstGeom>
        </p:spPr>
        <p:txBody>
          <a:bodyPr wrap="square">
            <a:spAutoFit/>
          </a:bodyPr>
          <a:lstStyle/>
          <a:p>
            <a:pPr marL="87312" marR="91440">
              <a:lnSpc>
                <a:spcPts val="1500"/>
              </a:lnSpc>
              <a:spcBef>
                <a:spcPts val="825"/>
              </a:spcBef>
              <a:tabLst>
                <a:tab pos="6907490" algn="l"/>
              </a:tabLst>
            </a:pPr>
            <a:r>
              <a:rPr lang="it-IT" sz="1600" b="1" dirty="0">
                <a:solidFill>
                  <a:srgbClr val="231F20"/>
                </a:solidFill>
                <a:latin typeface="Arial" panose="020B0604020202020204" pitchFamily="34" charset="0"/>
                <a:ea typeface="Arial" panose="020B0604020202020204" pitchFamily="34" charset="0"/>
              </a:rPr>
              <a:t>Linee di ricerca e applicazioni</a:t>
            </a:r>
          </a:p>
        </p:txBody>
      </p:sp>
      <p:sp>
        <p:nvSpPr>
          <p:cNvPr id="34" name="CasellaDiTesto 33">
            <a:extLst>
              <a:ext uri="{FF2B5EF4-FFF2-40B4-BE49-F238E27FC236}">
                <a16:creationId xmlns:a16="http://schemas.microsoft.com/office/drawing/2014/main" id="{1205CE49-DC2E-4952-8EEC-DA9D33D51673}"/>
              </a:ext>
            </a:extLst>
          </p:cNvPr>
          <p:cNvSpPr txBox="1"/>
          <p:nvPr/>
        </p:nvSpPr>
        <p:spPr>
          <a:xfrm>
            <a:off x="436444" y="2200809"/>
            <a:ext cx="5888280" cy="4185761"/>
          </a:xfrm>
          <a:prstGeom prst="rect">
            <a:avLst/>
          </a:prstGeom>
          <a:noFill/>
        </p:spPr>
        <p:txBody>
          <a:bodyPr wrap="square">
            <a:spAutoFit/>
          </a:bodyPr>
          <a:lstStyle/>
          <a:p>
            <a:pPr marL="342900" lvl="0" indent="-342900" algn="just" rtl="0">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Propagazione di onde di piena e impulsive, comprensive dei fenomeni di esondazione e tracimazione arginale, crollo diga e rottura arginale.</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Modellazione di dissesti idrogeologici indotti da precipitazioni intense e prolungate.</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Dispersione di inquinanti in ambiente fluviale e lagunare.</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Trasporto solido granulare e coesivo, finalizzato allo studio dell'evoluzione morfo-dinamica fluviale, lagunare e costiera.</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Minimizzazione di perdite idriche e gestione ottimale di infrastrutture idrauliche.</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Meccanica computazionale e sperimentale delle rocce.</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Scavi in sotterraneo.</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Analisi di versanti e definizione di interventi di stabilizzazione.</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Opere di sostegno e fondazioni.</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Metodi matematici per l’analisi dei segnali e la prevenzione di disastri naturali (vulcani, sismi).</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Rischio sismico, incendio e intersettoriale.</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Resilienza territoriale e delle infrastrutture critiche.</a:t>
            </a:r>
          </a:p>
          <a:p>
            <a:pPr marL="342900" lvl="0" indent="-342900" algn="just">
              <a:buFont typeface="Arial" panose="020B0604020202020204" pitchFamily="34" charset="0"/>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Sicurezza e gestione emergenze.</a:t>
            </a:r>
          </a:p>
          <a:p>
            <a:pPr marL="285750" lvl="0" indent="-285750" rtl="0">
              <a:buFont typeface="Arial" panose="020B0604020202020204" pitchFamily="34" charset="0"/>
              <a:buChar char="•"/>
            </a:pPr>
            <a:endParaRPr lang="en-GB"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5" name="CasellaDiTesto 34">
            <a:extLst>
              <a:ext uri="{FF2B5EF4-FFF2-40B4-BE49-F238E27FC236}">
                <a16:creationId xmlns:a16="http://schemas.microsoft.com/office/drawing/2014/main" id="{3CD5FDBC-7257-4FFD-96FC-7B57A3487DEC}"/>
              </a:ext>
            </a:extLst>
          </p:cNvPr>
          <p:cNvSpPr txBox="1"/>
          <p:nvPr/>
        </p:nvSpPr>
        <p:spPr>
          <a:xfrm>
            <a:off x="2151529" y="8139516"/>
            <a:ext cx="4407477" cy="1446550"/>
          </a:xfrm>
          <a:prstGeom prst="rect">
            <a:avLst/>
          </a:prstGeom>
          <a:noFill/>
        </p:spPr>
        <p:txBody>
          <a:bodyPr wrap="square" rtlCol="0">
            <a:spAutoFit/>
          </a:bodyPr>
          <a:lstStyle/>
          <a:p>
            <a:pPr defTabSz="1477954">
              <a:tabLst>
                <a:tab pos="804858" algn="l"/>
                <a:tab pos="2868596" algn="l"/>
              </a:tabLst>
            </a:pPr>
            <a:r>
              <a:rPr lang="it-IT" sz="1100" b="1" dirty="0"/>
              <a:t>Location: </a:t>
            </a:r>
            <a:r>
              <a:rPr lang="it-IT" sz="1100" dirty="0"/>
              <a:t>Campus Rizzi, Via delle Scienze 206, 33100 Udine</a:t>
            </a:r>
          </a:p>
          <a:p>
            <a:pPr defTabSz="1477954">
              <a:tabLst>
                <a:tab pos="804858" algn="l"/>
                <a:tab pos="2868596" algn="l"/>
              </a:tabLst>
            </a:pPr>
            <a:r>
              <a:rPr lang="it-IT" sz="1100" dirty="0"/>
              <a:t/>
            </a:r>
            <a:br>
              <a:rPr lang="it-IT" sz="1100" dirty="0"/>
            </a:br>
            <a:r>
              <a:rPr lang="it-IT" sz="1100" dirty="0"/>
              <a:t>Ricerca: 	ricerca.dpia@uniud.it 	Tel.+39 0432 558714</a:t>
            </a:r>
            <a:br>
              <a:rPr lang="it-IT" sz="1100" dirty="0"/>
            </a:br>
            <a:r>
              <a:rPr lang="it-IT" sz="1100" dirty="0"/>
              <a:t>Responsabile dei Servizi Dipartimentali  	Tel.+39 0432 558549   </a:t>
            </a:r>
          </a:p>
          <a:p>
            <a:pPr defTabSz="1346192">
              <a:tabLst>
                <a:tab pos="804858" algn="l"/>
                <a:tab pos="2870184" algn="l"/>
              </a:tabLst>
            </a:pPr>
            <a:r>
              <a:rPr lang="it-IT" sz="1100" dirty="0"/>
              <a:t>                                                                                  	Fax</a:t>
            </a:r>
            <a:r>
              <a:rPr lang="it-IT" sz="500" dirty="0"/>
              <a:t> </a:t>
            </a:r>
            <a:r>
              <a:rPr lang="it-IT" sz="1100" dirty="0"/>
              <a:t>+39 0432 558251</a:t>
            </a:r>
          </a:p>
          <a:p>
            <a:pPr defTabSz="1346192">
              <a:tabLst>
                <a:tab pos="804858" algn="l"/>
              </a:tabLst>
            </a:pPr>
            <a:r>
              <a:rPr lang="it-IT" sz="1100" dirty="0"/>
              <a:t>c.f.        80014550307</a:t>
            </a:r>
            <a:br>
              <a:rPr lang="it-IT" sz="1100" dirty="0"/>
            </a:br>
            <a:r>
              <a:rPr lang="it-IT" sz="1100" dirty="0"/>
              <a:t>p.IVA    01071600306</a:t>
            </a:r>
          </a:p>
          <a:p>
            <a:pPr defTabSz="1346192">
              <a:tabLst>
                <a:tab pos="804858" algn="l"/>
              </a:tabLst>
            </a:pPr>
            <a:r>
              <a:rPr lang="it-IT" sz="1100" dirty="0"/>
              <a:t>pec: dpia@postacert.uniud.it</a:t>
            </a:r>
            <a:endParaRPr lang="it-IT" sz="1100" b="1" dirty="0"/>
          </a:p>
        </p:txBody>
      </p:sp>
      <p:pic>
        <p:nvPicPr>
          <p:cNvPr id="37" name="Immagine 36">
            <a:extLst>
              <a:ext uri="{FF2B5EF4-FFF2-40B4-BE49-F238E27FC236}">
                <a16:creationId xmlns:a16="http://schemas.microsoft.com/office/drawing/2014/main" id="{ED02F03A-68BB-4F2D-B806-90C95C9D1190}"/>
              </a:ext>
            </a:extLst>
          </p:cNvPr>
          <p:cNvPicPr>
            <a:picLocks/>
          </p:cNvPicPr>
          <p:nvPr/>
        </p:nvPicPr>
        <p:blipFill>
          <a:blip r:embed="rId3"/>
          <a:stretch>
            <a:fillRect/>
          </a:stretch>
        </p:blipFill>
        <p:spPr>
          <a:xfrm rot="5400000">
            <a:off x="1358489" y="8747448"/>
            <a:ext cx="1368000" cy="218080"/>
          </a:xfrm>
          <a:prstGeom prst="rect">
            <a:avLst/>
          </a:prstGeom>
        </p:spPr>
      </p:pic>
      <p:pic>
        <p:nvPicPr>
          <p:cNvPr id="40" name="Immagine 39">
            <a:extLst>
              <a:ext uri="{FF2B5EF4-FFF2-40B4-BE49-F238E27FC236}">
                <a16:creationId xmlns:a16="http://schemas.microsoft.com/office/drawing/2014/main" id="{0AB799F8-7457-4C96-B9D0-6FB586B9804E}"/>
              </a:ext>
            </a:extLst>
          </p:cNvPr>
          <p:cNvPicPr>
            <a:picLocks noChangeAspect="1"/>
          </p:cNvPicPr>
          <p:nvPr/>
        </p:nvPicPr>
        <p:blipFill rotWithShape="1">
          <a:blip r:embed="rId4"/>
          <a:srcRect t="27691" r="5557" b="28689"/>
          <a:stretch/>
        </p:blipFill>
        <p:spPr>
          <a:xfrm>
            <a:off x="436464" y="8142036"/>
            <a:ext cx="1476000" cy="1428902"/>
          </a:xfrm>
          <a:prstGeom prst="rect">
            <a:avLst/>
          </a:prstGeom>
        </p:spPr>
      </p:pic>
      <p:sp>
        <p:nvSpPr>
          <p:cNvPr id="22" name="Line 2"/>
          <p:cNvSpPr>
            <a:spLocks noChangeShapeType="1"/>
          </p:cNvSpPr>
          <p:nvPr/>
        </p:nvSpPr>
        <p:spPr bwMode="auto">
          <a:xfrm>
            <a:off x="2223293" y="8139516"/>
            <a:ext cx="4176712" cy="0"/>
          </a:xfrm>
          <a:prstGeom prst="line">
            <a:avLst/>
          </a:prstGeom>
          <a:noFill/>
          <a:ln w="19050">
            <a:solidFill>
              <a:srgbClr val="231F2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2363378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54709" y="1789004"/>
            <a:ext cx="6386820" cy="612796"/>
          </a:xfrm>
          <a:prstGeom prst="rect">
            <a:avLst/>
          </a:prstGeom>
        </p:spPr>
        <p:txBody>
          <a:bodyPr wrap="square">
            <a:spAutoFit/>
          </a:bodyPr>
          <a:lstStyle/>
          <a:p>
            <a:pPr marL="544512" marR="91440" lvl="1" algn="r">
              <a:lnSpc>
                <a:spcPts val="1500"/>
              </a:lnSpc>
              <a:spcBef>
                <a:spcPts val="825"/>
              </a:spcBef>
              <a:tabLst>
                <a:tab pos="6907490" algn="l"/>
              </a:tabLst>
            </a:pPr>
            <a:r>
              <a:rPr lang="it-IT" sz="2400" b="1" dirty="0"/>
              <a:t>ENERGIA, AMBIENTE E MOBILITÀ</a:t>
            </a:r>
          </a:p>
          <a:p>
            <a:pPr marL="87312" marR="91440" algn="r">
              <a:lnSpc>
                <a:spcPts val="1500"/>
              </a:lnSpc>
              <a:spcBef>
                <a:spcPts val="825"/>
              </a:spcBef>
              <a:tabLst>
                <a:tab pos="6907490" algn="l"/>
              </a:tabLst>
            </a:pPr>
            <a:r>
              <a:rPr lang="it-IT" sz="2400" b="1" dirty="0"/>
              <a:t>                       </a:t>
            </a:r>
          </a:p>
        </p:txBody>
      </p:sp>
      <p:sp>
        <p:nvSpPr>
          <p:cNvPr id="11" name="Rettangolo 10"/>
          <p:cNvSpPr/>
          <p:nvPr/>
        </p:nvSpPr>
        <p:spPr>
          <a:xfrm>
            <a:off x="2426078" y="2879876"/>
            <a:ext cx="3888000" cy="6694140"/>
          </a:xfrm>
          <a:prstGeom prst="rect">
            <a:avLst/>
          </a:prstGeom>
        </p:spPr>
        <p:txBody>
          <a:bodyPr wrap="square">
            <a:spAutoFit/>
          </a:bodyPr>
          <a:lstStyle/>
          <a:p>
            <a:pPr algn="just"/>
            <a:r>
              <a:rPr lang="it-IT" sz="1300" dirty="0">
                <a:effectLst/>
                <a:latin typeface="Calibri" panose="020F0502020204030204" pitchFamily="34" charset="0"/>
                <a:ea typeface="Calibri" panose="020F0502020204030204" pitchFamily="34" charset="0"/>
                <a:cs typeface="Arial" panose="020B0604020202020204" pitchFamily="34" charset="0"/>
              </a:rPr>
              <a:t>La sfida più impegnativa che si è oggi chiamati ad affrontare è la riduzione della dipendenza da fonti non rinnovabili e la transizione pulita e sostenibile nei settori dell'energia e dei trasporti verso la neutralità climatica tramite modelli, soluzioni, tecnologie e infrastrutture innovative.  il Dipartimento ha competenze per affrontare le tematiche ripercorrendo l’intera catena del valore: studia nuovi materiali per impianti ed edilizia, sviluppa e modella sistemi integrati di generazione, di conversione, di accumulo e di recupero di energia. Studia, progetta ed ottimizza tecnologie e sistemi energetici multi-energia puliti, distribuiti, resilienti, intelligenti, vicini agli utilizzatori e comprensivi di sistemi innovativi di controllo ed abbattimento delle emissioni per tendere verso la decarbonizzazione. L’attività di ricerca del dipartimento riguarda anche l’ICT con lo sviluppo di sistemi di controllo di azionamenti e </a:t>
            </a:r>
            <a:r>
              <a:rPr lang="it-IT" sz="1300" dirty="0" smtClean="0">
                <a:effectLst/>
                <a:latin typeface="Calibri" panose="020F0502020204030204" pitchFamily="34" charset="0"/>
                <a:ea typeface="Calibri" panose="020F0502020204030204" pitchFamily="34" charset="0"/>
                <a:cs typeface="Arial" panose="020B0604020202020204" pitchFamily="34" charset="0"/>
              </a:rPr>
              <a:t>convertitori</a:t>
            </a:r>
            <a:r>
              <a:rPr lang="it-IT" sz="1300" dirty="0">
                <a:effectLst/>
                <a:latin typeface="Calibri" panose="020F0502020204030204" pitchFamily="34" charset="0"/>
                <a:ea typeface="Calibri" panose="020F0502020204030204" pitchFamily="34" charset="0"/>
                <a:cs typeface="Arial" panose="020B0604020202020204" pitchFamily="34" charset="0"/>
              </a:rPr>
              <a:t>. Realizza modelli di ottimizzazione dei trasporti di materiali, beni e servizi e sullo sviluppo di modelli di supporto alle decisioni per la valutazione della logistica in ottica di sostenibilità. Il Dipartimento ha competenze di progettazione integrata di sistemi ed infrastrutture di trasporto innovativi,  sviluppa modelli di ottimizzazione, efficienza e sicurezza dei sistemi logistici. Ottimizza propulsori per diversi mezzi di movimentazione e trasporto civili ed industriali, sviluppa materiali innovativi per l’utilizzo e combustibili alternativi, svolge attività di ricerca sulle fonti rinnovabili nella produzione di biocombustibili e nella generazione dei nuovi vettori energetici (elettricità e idrogeno). </a:t>
            </a:r>
          </a:p>
        </p:txBody>
      </p:sp>
      <p:pic>
        <p:nvPicPr>
          <p:cNvPr id="34" name="Immagine 33">
            <a:extLst>
              <a:ext uri="{FF2B5EF4-FFF2-40B4-BE49-F238E27FC236}">
                <a16:creationId xmlns:a16="http://schemas.microsoft.com/office/drawing/2014/main" id="{E7B77C70-53A9-40D6-90E0-D77A3A8869CD}"/>
              </a:ext>
            </a:extLst>
          </p:cNvPr>
          <p:cNvPicPr>
            <a:picLocks/>
          </p:cNvPicPr>
          <p:nvPr/>
        </p:nvPicPr>
        <p:blipFill>
          <a:blip r:embed="rId3"/>
          <a:stretch>
            <a:fillRect/>
          </a:stretch>
        </p:blipFill>
        <p:spPr>
          <a:xfrm rot="5400000">
            <a:off x="6206742" y="8142420"/>
            <a:ext cx="1080000" cy="218080"/>
          </a:xfrm>
          <a:prstGeom prst="rect">
            <a:avLst/>
          </a:prstGeom>
        </p:spPr>
      </p:pic>
      <p:pic>
        <p:nvPicPr>
          <p:cNvPr id="35" name="Immagine 34">
            <a:extLst>
              <a:ext uri="{FF2B5EF4-FFF2-40B4-BE49-F238E27FC236}">
                <a16:creationId xmlns:a16="http://schemas.microsoft.com/office/drawing/2014/main" id="{F890E6B3-3CDB-44FC-852F-8F883A8320C6}"/>
              </a:ext>
            </a:extLst>
          </p:cNvPr>
          <p:cNvPicPr>
            <a:picLocks/>
          </p:cNvPicPr>
          <p:nvPr/>
        </p:nvPicPr>
        <p:blipFill>
          <a:blip r:embed="rId3"/>
          <a:stretch>
            <a:fillRect/>
          </a:stretch>
        </p:blipFill>
        <p:spPr>
          <a:xfrm rot="5400000">
            <a:off x="6206742" y="9239433"/>
            <a:ext cx="1080000" cy="218080"/>
          </a:xfrm>
          <a:prstGeom prst="rect">
            <a:avLst/>
          </a:prstGeom>
        </p:spPr>
      </p:pic>
      <p:grpSp>
        <p:nvGrpSpPr>
          <p:cNvPr id="2" name="Gruppo 1">
            <a:extLst>
              <a:ext uri="{FF2B5EF4-FFF2-40B4-BE49-F238E27FC236}">
                <a16:creationId xmlns:a16="http://schemas.microsoft.com/office/drawing/2014/main" id="{7671CE74-3760-408E-87A2-0402D3D20E33}"/>
              </a:ext>
            </a:extLst>
          </p:cNvPr>
          <p:cNvGrpSpPr/>
          <p:nvPr/>
        </p:nvGrpSpPr>
        <p:grpSpPr>
          <a:xfrm>
            <a:off x="148681" y="2921800"/>
            <a:ext cx="2076075" cy="1809667"/>
            <a:chOff x="-63611" y="1690036"/>
            <a:chExt cx="2076075" cy="1809667"/>
          </a:xfrm>
        </p:grpSpPr>
        <p:grpSp>
          <p:nvGrpSpPr>
            <p:cNvPr id="36" name="Gruppo 35">
              <a:extLst>
                <a:ext uri="{FF2B5EF4-FFF2-40B4-BE49-F238E27FC236}">
                  <a16:creationId xmlns:a16="http://schemas.microsoft.com/office/drawing/2014/main" id="{88C618EB-190D-48B4-8598-5B54DF482D8E}"/>
                </a:ext>
              </a:extLst>
            </p:cNvPr>
            <p:cNvGrpSpPr/>
            <p:nvPr/>
          </p:nvGrpSpPr>
          <p:grpSpPr>
            <a:xfrm>
              <a:off x="-63611" y="1862096"/>
              <a:ext cx="2076075" cy="1588889"/>
              <a:chOff x="4360265" y="4236865"/>
              <a:chExt cx="2076075" cy="1588889"/>
            </a:xfrm>
          </p:grpSpPr>
          <p:pic>
            <p:nvPicPr>
              <p:cNvPr id="37" name="Immagine 36">
                <a:extLst>
                  <a:ext uri="{FF2B5EF4-FFF2-40B4-BE49-F238E27FC236}">
                    <a16:creationId xmlns:a16="http://schemas.microsoft.com/office/drawing/2014/main" id="{790B6E3A-80A6-47EB-B688-CF4BA1C7EC1F}"/>
                  </a:ext>
                </a:extLst>
              </p:cNvPr>
              <p:cNvPicPr>
                <a:picLocks noChangeAspect="1"/>
              </p:cNvPicPr>
              <p:nvPr/>
            </p:nvPicPr>
            <p:blipFill rotWithShape="1">
              <a:blip r:embed="rId4"/>
              <a:srcRect t="27691" r="5557" b="28689"/>
              <a:stretch/>
            </p:blipFill>
            <p:spPr>
              <a:xfrm>
                <a:off x="4692884" y="4236865"/>
                <a:ext cx="1476000" cy="1428902"/>
              </a:xfrm>
              <a:prstGeom prst="rect">
                <a:avLst/>
              </a:prstGeom>
            </p:spPr>
          </p:pic>
          <p:sp>
            <p:nvSpPr>
              <p:cNvPr id="40" name="CasellaDiTesto 39">
                <a:extLst>
                  <a:ext uri="{FF2B5EF4-FFF2-40B4-BE49-F238E27FC236}">
                    <a16:creationId xmlns:a16="http://schemas.microsoft.com/office/drawing/2014/main" id="{87A570E3-298E-49E2-B1E3-417459BBFA2C}"/>
                  </a:ext>
                </a:extLst>
              </p:cNvPr>
              <p:cNvSpPr txBox="1"/>
              <p:nvPr/>
            </p:nvSpPr>
            <p:spPr>
              <a:xfrm>
                <a:off x="4360265" y="4810091"/>
                <a:ext cx="2076075" cy="1015663"/>
              </a:xfrm>
              <a:prstGeom prst="rect">
                <a:avLst/>
              </a:prstGeom>
              <a:noFill/>
            </p:spPr>
            <p:txBody>
              <a:bodyPr wrap="square" rtlCol="0">
                <a:spAutoFit/>
              </a:bodyPr>
              <a:lstStyle/>
              <a:p>
                <a:pPr algn="ctr"/>
                <a:r>
                  <a:rPr lang="it-IT" sz="6000" dirty="0">
                    <a:solidFill>
                      <a:schemeClr val="bg1"/>
                    </a:solidFill>
                    <a:latin typeface="Book Antiqua" panose="02040602050305030304" pitchFamily="18" charset="0"/>
                  </a:rPr>
                  <a:t>M</a:t>
                </a:r>
                <a:r>
                  <a:rPr lang="it-IT" sz="2000" dirty="0">
                    <a:solidFill>
                      <a:schemeClr val="bg1"/>
                    </a:solidFill>
                    <a:latin typeface="Book Antiqua" panose="02040602050305030304" pitchFamily="18" charset="0"/>
                  </a:rPr>
                  <a:t> </a:t>
                </a:r>
                <a:r>
                  <a:rPr lang="it-IT" sz="6000" dirty="0">
                    <a:solidFill>
                      <a:schemeClr val="bg1"/>
                    </a:solidFill>
                    <a:latin typeface="Book Antiqua" panose="02040602050305030304" pitchFamily="18" charset="0"/>
                  </a:rPr>
                  <a:t>A</a:t>
                </a:r>
              </a:p>
            </p:txBody>
          </p:sp>
        </p:grpSp>
        <p:sp>
          <p:nvSpPr>
            <p:cNvPr id="41" name="Rettangolo 40">
              <a:extLst>
                <a:ext uri="{FF2B5EF4-FFF2-40B4-BE49-F238E27FC236}">
                  <a16:creationId xmlns:a16="http://schemas.microsoft.com/office/drawing/2014/main" id="{A50D6346-BD34-40F3-B5E0-58E06865C6AD}"/>
                </a:ext>
              </a:extLst>
            </p:cNvPr>
            <p:cNvSpPr/>
            <p:nvPr/>
          </p:nvSpPr>
          <p:spPr>
            <a:xfrm rot="5400000" flipH="1">
              <a:off x="1295711" y="2153511"/>
              <a:ext cx="998094" cy="276999"/>
            </a:xfrm>
            <a:prstGeom prst="rect">
              <a:avLst/>
            </a:prstGeom>
          </p:spPr>
          <p:txBody>
            <a:bodyPr wrap="none">
              <a:spAutoFit/>
            </a:bodyPr>
            <a:lstStyle/>
            <a:p>
              <a:pPr>
                <a:spcAft>
                  <a:spcPts val="0"/>
                </a:spcAft>
              </a:pPr>
              <a:r>
                <a:rPr lang="en-US" sz="1200" b="1" dirty="0">
                  <a:ea typeface="Arial" panose="020B0604020202020204" pitchFamily="34" charset="0"/>
                </a:rPr>
                <a:t> E MOBILITA’</a:t>
              </a:r>
              <a:endParaRPr lang="it-IT" sz="1200" dirty="0">
                <a:ea typeface="Arial" panose="020B0604020202020204" pitchFamily="34" charset="0"/>
              </a:endParaRPr>
            </a:p>
          </p:txBody>
        </p:sp>
        <p:pic>
          <p:nvPicPr>
            <p:cNvPr id="42" name="Immagine 41">
              <a:extLst>
                <a:ext uri="{FF2B5EF4-FFF2-40B4-BE49-F238E27FC236}">
                  <a16:creationId xmlns:a16="http://schemas.microsoft.com/office/drawing/2014/main" id="{EF560830-B613-49D0-B5C5-1E572D1B0B12}"/>
                </a:ext>
              </a:extLst>
            </p:cNvPr>
            <p:cNvPicPr>
              <a:picLocks/>
            </p:cNvPicPr>
            <p:nvPr/>
          </p:nvPicPr>
          <p:blipFill>
            <a:blip r:embed="rId3"/>
            <a:stretch>
              <a:fillRect/>
            </a:stretch>
          </p:blipFill>
          <p:spPr>
            <a:xfrm>
              <a:off x="338248" y="3281623"/>
              <a:ext cx="1368000" cy="218080"/>
            </a:xfrm>
            <a:prstGeom prst="rect">
              <a:avLst/>
            </a:prstGeom>
          </p:spPr>
        </p:pic>
        <p:sp>
          <p:nvSpPr>
            <p:cNvPr id="43" name="Rettangolo 42">
              <a:extLst>
                <a:ext uri="{FF2B5EF4-FFF2-40B4-BE49-F238E27FC236}">
                  <a16:creationId xmlns:a16="http://schemas.microsoft.com/office/drawing/2014/main" id="{71510183-03E5-4B93-9E1A-75BCA85EB739}"/>
                </a:ext>
              </a:extLst>
            </p:cNvPr>
            <p:cNvSpPr/>
            <p:nvPr/>
          </p:nvSpPr>
          <p:spPr>
            <a:xfrm>
              <a:off x="262564" y="1690036"/>
              <a:ext cx="1567545" cy="276999"/>
            </a:xfrm>
            <a:prstGeom prst="rect">
              <a:avLst/>
            </a:prstGeom>
          </p:spPr>
          <p:txBody>
            <a:bodyPr wrap="none">
              <a:spAutoFit/>
            </a:bodyPr>
            <a:lstStyle/>
            <a:p>
              <a:pPr>
                <a:spcAft>
                  <a:spcPts val="0"/>
                </a:spcAft>
              </a:pPr>
              <a:r>
                <a:rPr lang="en-US" sz="1200" b="1" dirty="0">
                  <a:ea typeface="Arial" panose="020B0604020202020204" pitchFamily="34" charset="0"/>
                </a:rPr>
                <a:t> ENERGIA, AMBIENTE</a:t>
              </a:r>
              <a:endParaRPr lang="it-IT" sz="1200" dirty="0">
                <a:ea typeface="Arial" panose="020B0604020202020204" pitchFamily="34" charset="0"/>
              </a:endParaRPr>
            </a:p>
          </p:txBody>
        </p:sp>
        <p:sp>
          <p:nvSpPr>
            <p:cNvPr id="44" name="Rettangolo 43">
              <a:extLst>
                <a:ext uri="{FF2B5EF4-FFF2-40B4-BE49-F238E27FC236}">
                  <a16:creationId xmlns:a16="http://schemas.microsoft.com/office/drawing/2014/main" id="{48E32120-2B4C-4701-BFAE-B39187676456}"/>
                </a:ext>
              </a:extLst>
            </p:cNvPr>
            <p:cNvSpPr/>
            <p:nvPr/>
          </p:nvSpPr>
          <p:spPr>
            <a:xfrm>
              <a:off x="665230" y="2433133"/>
              <a:ext cx="654346" cy="1015663"/>
            </a:xfrm>
            <a:prstGeom prst="rect">
              <a:avLst/>
            </a:prstGeom>
          </p:spPr>
          <p:txBody>
            <a:bodyPr wrap="none">
              <a:spAutoFit/>
            </a:bodyPr>
            <a:lstStyle/>
            <a:p>
              <a:r>
                <a:rPr lang="it-IT" sz="6000" dirty="0">
                  <a:solidFill>
                    <a:schemeClr val="bg1"/>
                  </a:solidFill>
                  <a:latin typeface="Book Antiqua" panose="02040602050305030304" pitchFamily="18" charset="0"/>
                </a:rPr>
                <a:t>E</a:t>
              </a:r>
              <a:endParaRPr lang="it-IT" sz="6000" dirty="0"/>
            </a:p>
          </p:txBody>
        </p:sp>
      </p:grpSp>
    </p:spTree>
    <p:extLst>
      <p:ext uri="{BB962C8B-B14F-4D97-AF65-F5344CB8AC3E}">
        <p14:creationId xmlns:p14="http://schemas.microsoft.com/office/powerpoint/2010/main" val="2124388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396763" y="1684510"/>
            <a:ext cx="6044765" cy="289182"/>
          </a:xfrm>
          <a:prstGeom prst="rect">
            <a:avLst/>
          </a:prstGeom>
        </p:spPr>
        <p:txBody>
          <a:bodyPr wrap="square">
            <a:spAutoFit/>
          </a:bodyPr>
          <a:lstStyle/>
          <a:p>
            <a:pPr marL="87312" marR="91440">
              <a:lnSpc>
                <a:spcPts val="1500"/>
              </a:lnSpc>
              <a:spcBef>
                <a:spcPts val="825"/>
              </a:spcBef>
              <a:tabLst>
                <a:tab pos="6907490" algn="l"/>
              </a:tabLst>
            </a:pPr>
            <a:r>
              <a:rPr lang="it-IT" sz="1600" b="1" dirty="0">
                <a:solidFill>
                  <a:srgbClr val="231F20"/>
                </a:solidFill>
                <a:latin typeface="Arial" panose="020B0604020202020204" pitchFamily="34" charset="0"/>
                <a:ea typeface="Arial" panose="020B0604020202020204" pitchFamily="34" charset="0"/>
              </a:rPr>
              <a:t>Linee di ricerca e applicazioni</a:t>
            </a:r>
          </a:p>
        </p:txBody>
      </p:sp>
      <p:sp>
        <p:nvSpPr>
          <p:cNvPr id="34" name="CasellaDiTesto 33">
            <a:extLst>
              <a:ext uri="{FF2B5EF4-FFF2-40B4-BE49-F238E27FC236}">
                <a16:creationId xmlns:a16="http://schemas.microsoft.com/office/drawing/2014/main" id="{1205CE49-DC2E-4952-8EEC-DA9D33D51673}"/>
              </a:ext>
            </a:extLst>
          </p:cNvPr>
          <p:cNvSpPr txBox="1"/>
          <p:nvPr/>
        </p:nvSpPr>
        <p:spPr>
          <a:xfrm>
            <a:off x="436444" y="2200809"/>
            <a:ext cx="5888280" cy="6549101"/>
          </a:xfrm>
          <a:prstGeom prst="rect">
            <a:avLst/>
          </a:prstGeom>
          <a:noFill/>
        </p:spPr>
        <p:txBody>
          <a:bodyPr wrap="square">
            <a:spAutoFit/>
          </a:bodyPr>
          <a:lstStyle/>
          <a:p>
            <a:pPr marL="342900" lvl="0" indent="-342900" algn="just" rtl="0">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Combustione catalitica di metano per applicazioni in veicoli alimentati a gas naturale.</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R</a:t>
            </a:r>
            <a:r>
              <a:rPr lang="it-IT" sz="1200" dirty="0">
                <a:effectLst/>
                <a:latin typeface="Calibri" panose="020F0502020204030204" pitchFamily="34" charset="0"/>
                <a:ea typeface="Calibri" panose="020F0502020204030204" pitchFamily="34" charset="0"/>
                <a:cs typeface="Arial" panose="020B0604020202020204" pitchFamily="34" charset="0"/>
              </a:rPr>
              <a:t>eazioni per la produzione di idrogeno.</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M</a:t>
            </a:r>
            <a:r>
              <a:rPr lang="it-IT" sz="1200" dirty="0">
                <a:effectLst/>
                <a:latin typeface="Calibri" panose="020F0502020204030204" pitchFamily="34" charset="0"/>
                <a:ea typeface="Calibri" panose="020F0502020204030204" pitchFamily="34" charset="0"/>
                <a:cs typeface="Arial" panose="020B0604020202020204" pitchFamily="34" charset="0"/>
              </a:rPr>
              <a:t>ateriali per applicazioni in celle a combustibile.</a:t>
            </a:r>
          </a:p>
          <a:p>
            <a:pPr marL="34290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M</a:t>
            </a:r>
            <a:r>
              <a:rPr lang="it-IT" sz="1200" dirty="0">
                <a:effectLst/>
                <a:latin typeface="Calibri" panose="020F0502020204030204" pitchFamily="34" charset="0"/>
                <a:ea typeface="Calibri" panose="020F0502020204030204" pitchFamily="34" charset="0"/>
                <a:cs typeface="Arial" panose="020B0604020202020204" pitchFamily="34" charset="0"/>
              </a:rPr>
              <a:t>ateriali per applicazioni strutturali ed energetiche.</a:t>
            </a:r>
          </a:p>
          <a:p>
            <a:pPr marL="34290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S</a:t>
            </a:r>
            <a:r>
              <a:rPr lang="it-IT" sz="1200" dirty="0">
                <a:effectLst/>
                <a:latin typeface="Calibri" panose="020F0502020204030204" pitchFamily="34" charset="0"/>
                <a:ea typeface="Calibri" panose="020F0502020204030204" pitchFamily="34" charset="0"/>
                <a:cs typeface="Arial" panose="020B0604020202020204" pitchFamily="34" charset="0"/>
              </a:rPr>
              <a:t>tudio e prevenzione del degrado dei materiali in ambito energetico.</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S</a:t>
            </a:r>
            <a:r>
              <a:rPr lang="it-IT" sz="1200" dirty="0">
                <a:effectLst/>
                <a:latin typeface="Calibri" panose="020F0502020204030204" pitchFamily="34" charset="0"/>
                <a:ea typeface="Calibri" panose="020F0502020204030204" pitchFamily="34" charset="0"/>
                <a:cs typeface="Arial" panose="020B0604020202020204" pitchFamily="34" charset="0"/>
              </a:rPr>
              <a:t>viluppo di azionamenti e convertitori per veicoli elettrici/ibridi.</a:t>
            </a:r>
          </a:p>
          <a:p>
            <a:pPr marL="342900" indent="-342900" algn="just">
              <a:buFont typeface="Symbol" panose="05050102010706020507" pitchFamily="18" charset="2"/>
              <a:buChar char=""/>
            </a:pPr>
            <a:r>
              <a:rPr lang="it-IT" sz="1200" dirty="0">
                <a:latin typeface="Calibri" panose="020F0502020204030204" pitchFamily="34" charset="0"/>
                <a:cs typeface="Arial" panose="020B0604020202020204" pitchFamily="34" charset="0"/>
              </a:rPr>
              <a:t>Progetto e sviluppo di convertitori ad elevata efficienza per applicazioni “Computing”.</a:t>
            </a:r>
          </a:p>
          <a:p>
            <a:pPr marL="342900" indent="-342900" algn="just">
              <a:buFont typeface="Symbol" panose="05050102010706020507" pitchFamily="18" charset="2"/>
              <a:buChar char=""/>
            </a:pPr>
            <a:r>
              <a:rPr lang="it-IT" sz="1200" dirty="0">
                <a:latin typeface="Calibri" panose="020F0502020204030204" pitchFamily="34" charset="0"/>
                <a:cs typeface="Arial" panose="020B0604020202020204" pitchFamily="34" charset="0"/>
              </a:rPr>
              <a:t>realizzazioni di sistemi di power management per applicazioni IoT: </a:t>
            </a:r>
            <a:r>
              <a:rPr lang="it-IT" sz="1200" dirty="0" err="1">
                <a:latin typeface="Calibri" panose="020F0502020204030204" pitchFamily="34" charset="0"/>
                <a:cs typeface="Arial" panose="020B0604020202020204" pitchFamily="34" charset="0"/>
              </a:rPr>
              <a:t>battery</a:t>
            </a:r>
            <a:r>
              <a:rPr lang="it-IT" sz="1200" dirty="0">
                <a:latin typeface="Calibri" panose="020F0502020204030204" pitchFamily="34" charset="0"/>
                <a:cs typeface="Arial" panose="020B0604020202020204" pitchFamily="34" charset="0"/>
              </a:rPr>
              <a:t> &amp; power management per wireless </a:t>
            </a:r>
            <a:r>
              <a:rPr lang="it-IT" sz="1200" dirty="0" err="1">
                <a:latin typeface="Calibri" panose="020F0502020204030204" pitchFamily="34" charset="0"/>
                <a:cs typeface="Arial" panose="020B0604020202020204" pitchFamily="34" charset="0"/>
              </a:rPr>
              <a:t>sensor</a:t>
            </a:r>
            <a:r>
              <a:rPr lang="it-IT" sz="1200" dirty="0">
                <a:latin typeface="Calibri" panose="020F0502020204030204" pitchFamily="34" charset="0"/>
                <a:cs typeface="Arial" panose="020B0604020202020204" pitchFamily="34" charset="0"/>
              </a:rPr>
              <a:t> networks ed </a:t>
            </a:r>
            <a:r>
              <a:rPr lang="it-IT" sz="1200" dirty="0" err="1">
                <a:latin typeface="Calibri" panose="020F0502020204030204" pitchFamily="34" charset="0"/>
                <a:cs typeface="Arial" panose="020B0604020202020204" pitchFamily="34" charset="0"/>
              </a:rPr>
              <a:t>energy</a:t>
            </a:r>
            <a:r>
              <a:rPr lang="it-IT" sz="1200" dirty="0">
                <a:latin typeface="Calibri" panose="020F0502020204030204" pitchFamily="34" charset="0"/>
                <a:cs typeface="Arial" panose="020B0604020202020204" pitchFamily="34" charset="0"/>
              </a:rPr>
              <a:t> </a:t>
            </a:r>
            <a:r>
              <a:rPr lang="it-IT" sz="1200" dirty="0" err="1">
                <a:latin typeface="Calibri" panose="020F0502020204030204" pitchFamily="34" charset="0"/>
                <a:cs typeface="Arial" panose="020B0604020202020204" pitchFamily="34" charset="0"/>
              </a:rPr>
              <a:t>harvesting</a:t>
            </a:r>
            <a:r>
              <a:rPr lang="it-IT" sz="1200" dirty="0">
                <a:latin typeface="Calibri" panose="020F0502020204030204" pitchFamily="34" charset="0"/>
                <a:cs typeface="Arial" panose="020B0604020202020204" pitchFamily="34" charset="0"/>
              </a:rPr>
              <a:t>.</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P</a:t>
            </a:r>
            <a:r>
              <a:rPr lang="it-IT" sz="1200" dirty="0">
                <a:effectLst/>
                <a:latin typeface="Calibri" panose="020F0502020204030204" pitchFamily="34" charset="0"/>
                <a:ea typeface="Calibri" panose="020F0502020204030204" pitchFamily="34" charset="0"/>
                <a:cs typeface="Arial" panose="020B0604020202020204" pitchFamily="34" charset="0"/>
              </a:rPr>
              <a:t>rogettazione circuiti e sistemi elettronici ad alta frequenza: applicazioni  </a:t>
            </a:r>
            <a:r>
              <a:rPr lang="it-IT" sz="1200" dirty="0" err="1">
                <a:effectLst/>
                <a:latin typeface="Calibri" panose="020F0502020204030204" pitchFamily="34" charset="0"/>
                <a:ea typeface="Calibri" panose="020F0502020204030204" pitchFamily="34" charset="0"/>
                <a:cs typeface="Arial" panose="020B0604020202020204" pitchFamily="34" charset="0"/>
              </a:rPr>
              <a:t>automotive</a:t>
            </a:r>
            <a:r>
              <a:rPr lang="it-IT" sz="1200" dirty="0">
                <a:effectLst/>
                <a:latin typeface="Calibri" panose="020F0502020204030204" pitchFamily="34" charset="0"/>
                <a:ea typeface="Calibri" panose="020F0502020204030204" pitchFamily="34" charset="0"/>
                <a:cs typeface="Arial" panose="020B0604020202020204" pitchFamily="34" charset="0"/>
              </a:rPr>
              <a:t>.</a:t>
            </a:r>
          </a:p>
          <a:p>
            <a:pPr marL="342900" indent="-342900" algn="just">
              <a:buFont typeface="Symbol" panose="05050102010706020507" pitchFamily="18" charset="2"/>
              <a:buChar char=""/>
            </a:pPr>
            <a:r>
              <a:rPr lang="it-IT" sz="1200" dirty="0">
                <a:latin typeface="Calibri" panose="020F0502020204030204" pitchFamily="34" charset="0"/>
                <a:cs typeface="Arial" panose="020B0604020202020204" pitchFamily="34" charset="0"/>
              </a:rPr>
              <a:t>Studio di componenti impiantistici a scambio evaporativo per il free-</a:t>
            </a:r>
            <a:r>
              <a:rPr lang="it-IT" sz="1200" dirty="0" err="1">
                <a:latin typeface="Calibri" panose="020F0502020204030204" pitchFamily="34" charset="0"/>
                <a:cs typeface="Arial" panose="020B0604020202020204" pitchFamily="34" charset="0"/>
              </a:rPr>
              <a:t>cooling</a:t>
            </a:r>
            <a:r>
              <a:rPr lang="it-IT" sz="1200" dirty="0">
                <a:latin typeface="Calibri" panose="020F0502020204030204" pitchFamily="34" charset="0"/>
                <a:cs typeface="Arial" panose="020B0604020202020204" pitchFamily="34" charset="0"/>
              </a:rPr>
              <a:t> di edifici civili e industriali.</a:t>
            </a:r>
          </a:p>
          <a:p>
            <a:pPr marL="342900" lvl="0" indent="-342900">
              <a:lnSpc>
                <a:spcPct val="107000"/>
              </a:lnSpc>
              <a:buFont typeface="Symbol" panose="05050102010706020507" pitchFamily="18" charset="2"/>
              <a:buChar char=""/>
            </a:pPr>
            <a:r>
              <a:rPr lang="it-IT" sz="1200" dirty="0">
                <a:latin typeface="Calibri" panose="020F0502020204030204" pitchFamily="34" charset="0"/>
                <a:cs typeface="Arial" panose="020B0604020202020204" pitchFamily="34" charset="0"/>
              </a:rPr>
              <a:t>Ottimizzazione delle prestazioni di macchine frigorifere, monitoraggio di impianti frigoriferi e sistemi integrati per la refrigerazione e il condizionamento dell’aria in edifici ad uso commerciale.</a:t>
            </a:r>
          </a:p>
          <a:p>
            <a:pPr marL="342900" indent="-342900" algn="just">
              <a:lnSpc>
                <a:spcPct val="107000"/>
              </a:lnSpc>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Sviluppo di modelli per simulazione combustione in </a:t>
            </a:r>
            <a:r>
              <a:rPr lang="it-IT" sz="1200" dirty="0">
                <a:latin typeface="Calibri" panose="020F0502020204030204" pitchFamily="34" charset="0"/>
                <a:ea typeface="Calibri" panose="020F0502020204030204" pitchFamily="34" charset="0"/>
                <a:cs typeface="Arial" panose="020B0604020202020204" pitchFamily="34" charset="0"/>
              </a:rPr>
              <a:t>m</a:t>
            </a:r>
            <a:r>
              <a:rPr lang="it-IT" sz="1200" dirty="0">
                <a:effectLst/>
                <a:latin typeface="Calibri" panose="020F0502020204030204" pitchFamily="34" charset="0"/>
                <a:ea typeface="Calibri" panose="020F0502020204030204" pitchFamily="34" charset="0"/>
                <a:cs typeface="Arial" panose="020B0604020202020204" pitchFamily="34" charset="0"/>
              </a:rPr>
              <a:t>otori ad accensione comandata</a:t>
            </a:r>
          </a:p>
          <a:p>
            <a:pPr marL="342900" lvl="0" indent="-342900" algn="just">
              <a:lnSpc>
                <a:spcPct val="107000"/>
              </a:lnSpc>
              <a:buFont typeface="Symbol" panose="05050102010706020507" pitchFamily="18" charset="2"/>
              <a:buChar char=""/>
            </a:pPr>
            <a:r>
              <a:rPr lang="it-IT" sz="1200" dirty="0">
                <a:latin typeface="Calibri" panose="020F0502020204030204" pitchFamily="34" charset="0"/>
                <a:cs typeface="Arial" panose="020B0604020202020204" pitchFamily="34" charset="0"/>
              </a:rPr>
              <a:t>Sistemi propulsivi navali a basso impatto ambientale.</a:t>
            </a:r>
          </a:p>
          <a:p>
            <a:pPr marL="342900" indent="-342900" algn="just">
              <a:buFont typeface="Symbol" panose="05050102010706020507" pitchFamily="18" charset="2"/>
              <a:buChar char=""/>
            </a:pPr>
            <a:r>
              <a:rPr lang="it-IT" sz="1200" dirty="0">
                <a:latin typeface="Calibri" panose="020F0502020204030204" pitchFamily="34" charset="0"/>
                <a:cs typeface="Arial" panose="020B0604020202020204" pitchFamily="34" charset="0"/>
              </a:rPr>
              <a:t>Analisi dei fabbisogni di energia per la climatizzazione dell'ambiente costruito in condizioni climatiche variabili mediante tecniche numeriche e sperimentali</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L</a:t>
            </a:r>
            <a:r>
              <a:rPr lang="it-IT" sz="1200" dirty="0">
                <a:effectLst/>
                <a:latin typeface="Calibri" panose="020F0502020204030204" pitchFamily="34" charset="0"/>
                <a:ea typeface="Calibri" panose="020F0502020204030204" pitchFamily="34" charset="0"/>
                <a:cs typeface="Arial" panose="020B0604020202020204" pitchFamily="34" charset="0"/>
              </a:rPr>
              <a:t>ocalizzazione con segnali radio.</a:t>
            </a:r>
          </a:p>
          <a:p>
            <a:pPr marL="342900" lvl="0" indent="-342900" algn="just">
              <a:buFont typeface="Symbol" panose="05050102010706020507" pitchFamily="18" charset="2"/>
              <a:buChar char=""/>
            </a:pPr>
            <a:r>
              <a:rPr lang="it-IT" sz="1200" dirty="0">
                <a:latin typeface="Calibri" panose="020F0502020204030204" pitchFamily="34" charset="0"/>
                <a:cs typeface="Arial" panose="020B0604020202020204" pitchFamily="34" charset="0"/>
              </a:rPr>
              <a:t>Ricerca di soluzioni impiantistiche ad elevata efficienza energetica. </a:t>
            </a:r>
          </a:p>
          <a:p>
            <a:pPr marL="342900" indent="-342900" algn="just">
              <a:buFont typeface="Symbol" panose="05050102010706020507" pitchFamily="18" charset="2"/>
              <a:buChar char=""/>
            </a:pPr>
            <a:r>
              <a:rPr lang="it-IT" sz="1200" spc="-20" dirty="0">
                <a:latin typeface="Calibri" panose="020F0502020204030204" pitchFamily="34" charset="0"/>
                <a:cs typeface="Arial" panose="020B0604020202020204" pitchFamily="34" charset="0"/>
              </a:rPr>
              <a:t>Ottimizzazione e gestione della catena logistica dell’energia, di sistemi </a:t>
            </a:r>
            <a:r>
              <a:rPr lang="it-IT" sz="1200" spc="-20" dirty="0" smtClean="0">
                <a:latin typeface="Calibri" panose="020F0502020204030204" pitchFamily="34" charset="0"/>
                <a:cs typeface="Arial" panose="020B0604020202020204" pitchFamily="34" charset="0"/>
              </a:rPr>
              <a:t>poli-generazione</a:t>
            </a:r>
            <a:r>
              <a:rPr lang="it-IT" sz="1200" dirty="0">
                <a:latin typeface="Calibri" panose="020F0502020204030204" pitchFamily="34" charset="0"/>
                <a:cs typeface="Arial" panose="020B0604020202020204" pitchFamily="34" charset="0"/>
              </a:rPr>
              <a:t>.</a:t>
            </a:r>
          </a:p>
          <a:p>
            <a:pPr marL="34290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S</a:t>
            </a:r>
            <a:r>
              <a:rPr lang="it-IT" sz="1200" dirty="0">
                <a:effectLst/>
                <a:latin typeface="Calibri" panose="020F0502020204030204" pitchFamily="34" charset="0"/>
                <a:ea typeface="Calibri" panose="020F0502020204030204" pitchFamily="34" charset="0"/>
                <a:cs typeface="Arial" panose="020B0604020202020204" pitchFamily="34" charset="0"/>
              </a:rPr>
              <a:t>icurezza delle infrastrutture critiche, delle nuove tecnologie e continuità dei servizi.</a:t>
            </a:r>
          </a:p>
          <a:p>
            <a:pPr marL="342900" lvl="0" indent="-342900" algn="just">
              <a:buFont typeface="Symbol" panose="05050102010706020507" pitchFamily="18" charset="2"/>
              <a:buChar char=""/>
            </a:pPr>
            <a:r>
              <a:rPr lang="it-IT" sz="1200" dirty="0">
                <a:latin typeface="Calibri" panose="020F0502020204030204" pitchFamily="34" charset="0"/>
                <a:cs typeface="Arial" panose="020B0604020202020204" pitchFamily="34" charset="0"/>
              </a:rPr>
              <a:t>Gestione della filiera di approvvigionamento industriale e della logistica inversa.</a:t>
            </a:r>
          </a:p>
          <a:p>
            <a:pPr marL="342900" indent="-342900" algn="just">
              <a:buFont typeface="Symbol" panose="05050102010706020507" pitchFamily="18" charset="2"/>
              <a:buChar char=""/>
            </a:pPr>
            <a:r>
              <a:rPr lang="it-IT" sz="1200" dirty="0">
                <a:latin typeface="Calibri" panose="020F0502020204030204" pitchFamily="34" charset="0"/>
                <a:cs typeface="Arial" panose="020B0604020202020204" pitchFamily="34" charset="0"/>
              </a:rPr>
              <a:t>Sviluppo di sistemi di supporto alle decisioni per la scelta di tecnologie ed impianti in ottica di </a:t>
            </a:r>
            <a:r>
              <a:rPr lang="it-IT" sz="1200" dirty="0" err="1">
                <a:latin typeface="Calibri" panose="020F0502020204030204" pitchFamily="34" charset="0"/>
                <a:cs typeface="Arial" panose="020B0604020202020204" pitchFamily="34" charset="0"/>
              </a:rPr>
              <a:t>decarbonizzazione</a:t>
            </a:r>
            <a:r>
              <a:rPr lang="it-IT" sz="1200" dirty="0">
                <a:latin typeface="Calibri" panose="020F0502020204030204" pitchFamily="34" charset="0"/>
                <a:cs typeface="Arial" panose="020B0604020202020204" pitchFamily="34" charset="0"/>
              </a:rPr>
              <a:t>.</a:t>
            </a:r>
          </a:p>
          <a:p>
            <a:pPr marL="342900" lvl="0" indent="-342900" algn="just">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Modellazione e soluzione con tecniche esatte ed euristiche di problemi di ottimizzazione relativi alla logistica.</a:t>
            </a:r>
          </a:p>
          <a:p>
            <a:pPr marL="342900" lvl="0" indent="-342900" algn="just">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Ideazione e sviluppo di </a:t>
            </a:r>
            <a:r>
              <a:rPr lang="it-IT" sz="1200" dirty="0">
                <a:latin typeface="Calibri" panose="020F0502020204030204" pitchFamily="34" charset="0"/>
                <a:ea typeface="Calibri" panose="020F0502020204030204" pitchFamily="34" charset="0"/>
                <a:cs typeface="Arial" panose="020B0604020202020204" pitchFamily="34" charset="0"/>
              </a:rPr>
              <a:t>interventi infrastrutturali innovativi </a:t>
            </a:r>
            <a:r>
              <a:rPr lang="it-IT" sz="1200" dirty="0">
                <a:effectLst/>
                <a:latin typeface="Calibri" panose="020F0502020204030204" pitchFamily="34" charset="0"/>
                <a:ea typeface="Calibri" panose="020F0502020204030204" pitchFamily="34" charset="0"/>
                <a:cs typeface="Arial" panose="020B0604020202020204" pitchFamily="34" charset="0"/>
              </a:rPr>
              <a:t>mirati all’ottimizzazione della sicurezza stradale e alla mitigazione della incidentalità mediante piattaforma tridimensionale </a:t>
            </a:r>
            <a:r>
              <a:rPr lang="it-IT" sz="1200" dirty="0" err="1">
                <a:effectLst/>
                <a:latin typeface="Calibri" panose="020F0502020204030204" pitchFamily="34" charset="0"/>
                <a:ea typeface="Calibri" panose="020F0502020204030204" pitchFamily="34" charset="0"/>
                <a:cs typeface="Arial" panose="020B0604020202020204" pitchFamily="34" charset="0"/>
              </a:rPr>
              <a:t>immersiva</a:t>
            </a:r>
            <a:r>
              <a:rPr lang="it-IT" sz="12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nSpc>
                <a:spcPct val="107000"/>
              </a:lnSpc>
              <a:spcAft>
                <a:spcPts val="800"/>
              </a:spcAft>
              <a:buFont typeface="Symbol" panose="05050102010706020507" pitchFamily="18" charset="2"/>
              <a:buChar char=""/>
            </a:pPr>
            <a:endParaRPr lang="it-IT" sz="1000" dirty="0">
              <a:highlight>
                <a:srgbClr val="FFFF00"/>
              </a:highlight>
              <a:latin typeface="Calibri" panose="020F0502020204030204" pitchFamily="34" charset="0"/>
              <a:cs typeface="Arial" panose="020B0604020202020204" pitchFamily="34" charset="0"/>
            </a:endParaRPr>
          </a:p>
          <a:p>
            <a:pPr marL="285750" lvl="0" indent="-285750" rtl="0">
              <a:buFont typeface="Arial" panose="020B0604020202020204" pitchFamily="34" charset="0"/>
              <a:buChar char="•"/>
            </a:pPr>
            <a:endParaRPr lang="en-GB"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5" name="CasellaDiTesto 34">
            <a:extLst>
              <a:ext uri="{FF2B5EF4-FFF2-40B4-BE49-F238E27FC236}">
                <a16:creationId xmlns:a16="http://schemas.microsoft.com/office/drawing/2014/main" id="{3CD5FDBC-7257-4FFD-96FC-7B57A3487DEC}"/>
              </a:ext>
            </a:extLst>
          </p:cNvPr>
          <p:cNvSpPr txBox="1"/>
          <p:nvPr/>
        </p:nvSpPr>
        <p:spPr>
          <a:xfrm>
            <a:off x="2151529" y="8139516"/>
            <a:ext cx="4407477" cy="1446550"/>
          </a:xfrm>
          <a:prstGeom prst="rect">
            <a:avLst/>
          </a:prstGeom>
          <a:noFill/>
        </p:spPr>
        <p:txBody>
          <a:bodyPr wrap="square" rtlCol="0">
            <a:spAutoFit/>
          </a:bodyPr>
          <a:lstStyle/>
          <a:p>
            <a:pPr defTabSz="1477954">
              <a:tabLst>
                <a:tab pos="804858" algn="l"/>
                <a:tab pos="2868596" algn="l"/>
              </a:tabLst>
            </a:pPr>
            <a:r>
              <a:rPr lang="it-IT" sz="1100" b="1" dirty="0"/>
              <a:t>Location: </a:t>
            </a:r>
            <a:r>
              <a:rPr lang="it-IT" sz="1100" dirty="0"/>
              <a:t>Campus Rizzi, Via delle Scienze 206, 33100 Udine</a:t>
            </a:r>
          </a:p>
          <a:p>
            <a:pPr defTabSz="1477954">
              <a:tabLst>
                <a:tab pos="804858" algn="l"/>
                <a:tab pos="2868596" algn="l"/>
              </a:tabLst>
            </a:pPr>
            <a:r>
              <a:rPr lang="it-IT" sz="1100" dirty="0"/>
              <a:t/>
            </a:r>
            <a:br>
              <a:rPr lang="it-IT" sz="1100" dirty="0"/>
            </a:br>
            <a:r>
              <a:rPr lang="it-IT" sz="1100" dirty="0"/>
              <a:t>Ricerca: 	ricerca.dpia@uniud.it 	Tel.+39 0432 558714</a:t>
            </a:r>
            <a:br>
              <a:rPr lang="it-IT" sz="1100" dirty="0"/>
            </a:br>
            <a:r>
              <a:rPr lang="it-IT" sz="1100" dirty="0"/>
              <a:t>Responsabile dei Servizi Dipartimentali  	Tel.+39 0432 558549   </a:t>
            </a:r>
          </a:p>
          <a:p>
            <a:pPr defTabSz="1346192">
              <a:tabLst>
                <a:tab pos="804858" algn="l"/>
                <a:tab pos="2870184" algn="l"/>
              </a:tabLst>
            </a:pPr>
            <a:r>
              <a:rPr lang="it-IT" sz="1100" dirty="0"/>
              <a:t>                                                                                  	Fax</a:t>
            </a:r>
            <a:r>
              <a:rPr lang="it-IT" sz="500" dirty="0"/>
              <a:t> </a:t>
            </a:r>
            <a:r>
              <a:rPr lang="it-IT" sz="1100" dirty="0"/>
              <a:t>+39 0432 558251</a:t>
            </a:r>
          </a:p>
          <a:p>
            <a:pPr defTabSz="1346192">
              <a:tabLst>
                <a:tab pos="804858" algn="l"/>
              </a:tabLst>
            </a:pPr>
            <a:r>
              <a:rPr lang="it-IT" sz="1100" dirty="0"/>
              <a:t>c.f.        80014550307</a:t>
            </a:r>
            <a:br>
              <a:rPr lang="it-IT" sz="1100" dirty="0"/>
            </a:br>
            <a:r>
              <a:rPr lang="it-IT" sz="1100" dirty="0"/>
              <a:t>p.IVA    01071600306</a:t>
            </a:r>
          </a:p>
          <a:p>
            <a:pPr defTabSz="1346192">
              <a:tabLst>
                <a:tab pos="804858" algn="l"/>
              </a:tabLst>
            </a:pPr>
            <a:r>
              <a:rPr lang="it-IT" sz="1100" dirty="0"/>
              <a:t>pec: dpia@postacert.uniud.it</a:t>
            </a:r>
            <a:endParaRPr lang="it-IT" sz="1100" b="1" dirty="0"/>
          </a:p>
        </p:txBody>
      </p:sp>
      <p:pic>
        <p:nvPicPr>
          <p:cNvPr id="37" name="Immagine 36">
            <a:extLst>
              <a:ext uri="{FF2B5EF4-FFF2-40B4-BE49-F238E27FC236}">
                <a16:creationId xmlns:a16="http://schemas.microsoft.com/office/drawing/2014/main" id="{ED02F03A-68BB-4F2D-B806-90C95C9D1190}"/>
              </a:ext>
            </a:extLst>
          </p:cNvPr>
          <p:cNvPicPr>
            <a:picLocks/>
          </p:cNvPicPr>
          <p:nvPr/>
        </p:nvPicPr>
        <p:blipFill>
          <a:blip r:embed="rId3"/>
          <a:stretch>
            <a:fillRect/>
          </a:stretch>
        </p:blipFill>
        <p:spPr>
          <a:xfrm rot="5400000">
            <a:off x="1358489" y="8747448"/>
            <a:ext cx="1368000" cy="218080"/>
          </a:xfrm>
          <a:prstGeom prst="rect">
            <a:avLst/>
          </a:prstGeom>
        </p:spPr>
      </p:pic>
      <p:pic>
        <p:nvPicPr>
          <p:cNvPr id="40" name="Immagine 39">
            <a:extLst>
              <a:ext uri="{FF2B5EF4-FFF2-40B4-BE49-F238E27FC236}">
                <a16:creationId xmlns:a16="http://schemas.microsoft.com/office/drawing/2014/main" id="{0AB799F8-7457-4C96-B9D0-6FB586B9804E}"/>
              </a:ext>
            </a:extLst>
          </p:cNvPr>
          <p:cNvPicPr>
            <a:picLocks noChangeAspect="1"/>
          </p:cNvPicPr>
          <p:nvPr/>
        </p:nvPicPr>
        <p:blipFill rotWithShape="1">
          <a:blip r:embed="rId4"/>
          <a:srcRect t="27691" r="5557" b="28689"/>
          <a:stretch/>
        </p:blipFill>
        <p:spPr>
          <a:xfrm>
            <a:off x="436464" y="8142036"/>
            <a:ext cx="1476000" cy="1428902"/>
          </a:xfrm>
          <a:prstGeom prst="rect">
            <a:avLst/>
          </a:prstGeom>
        </p:spPr>
      </p:pic>
      <p:sp>
        <p:nvSpPr>
          <p:cNvPr id="22" name="Line 2"/>
          <p:cNvSpPr>
            <a:spLocks noChangeShapeType="1"/>
          </p:cNvSpPr>
          <p:nvPr/>
        </p:nvSpPr>
        <p:spPr bwMode="auto">
          <a:xfrm>
            <a:off x="2223293" y="8139516"/>
            <a:ext cx="4176712" cy="0"/>
          </a:xfrm>
          <a:prstGeom prst="line">
            <a:avLst/>
          </a:prstGeom>
          <a:noFill/>
          <a:ln w="19050">
            <a:solidFill>
              <a:srgbClr val="231F2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677547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asellaDiTesto 50"/>
          <p:cNvSpPr txBox="1"/>
          <p:nvPr/>
        </p:nvSpPr>
        <p:spPr>
          <a:xfrm>
            <a:off x="641891" y="8135760"/>
            <a:ext cx="4407477" cy="1615827"/>
          </a:xfrm>
          <a:prstGeom prst="rect">
            <a:avLst/>
          </a:prstGeom>
          <a:noFill/>
        </p:spPr>
        <p:txBody>
          <a:bodyPr wrap="square" rtlCol="0">
            <a:spAutoFit/>
          </a:bodyPr>
          <a:lstStyle/>
          <a:p>
            <a:pPr defTabSz="1477954">
              <a:tabLst>
                <a:tab pos="804858" algn="l"/>
                <a:tab pos="2868596" algn="l"/>
              </a:tabLst>
            </a:pPr>
            <a:r>
              <a:rPr lang="it-IT" sz="1100" b="1" dirty="0"/>
              <a:t>Location: </a:t>
            </a:r>
            <a:r>
              <a:rPr lang="it-IT" sz="1100" dirty="0"/>
              <a:t>Campus Rizzi, Via delle Scienze 206, 33100 Udine</a:t>
            </a:r>
            <a:br>
              <a:rPr lang="it-IT" sz="1100" dirty="0"/>
            </a:br>
            <a:r>
              <a:rPr lang="it-IT" sz="1100" b="1" dirty="0"/>
              <a:t>Segreteria studenti</a:t>
            </a:r>
            <a:r>
              <a:rPr lang="it-IT" sz="1100" dirty="0"/>
              <a:t>:		segreteria.ingegneria@uniud.it 	Tel.+39 0432 558384</a:t>
            </a:r>
          </a:p>
          <a:p>
            <a:pPr lvl="1" defTabSz="1477954">
              <a:tabLst>
                <a:tab pos="806445" algn="l"/>
                <a:tab pos="2868596" algn="l"/>
                <a:tab pos="4127476" algn="l"/>
              </a:tabLst>
            </a:pPr>
            <a:r>
              <a:rPr lang="it-IT" sz="1100" dirty="0"/>
              <a:t>		Tel.+39 0432 558382   </a:t>
            </a:r>
          </a:p>
          <a:p>
            <a:pPr defTabSz="1346192">
              <a:tabLst>
                <a:tab pos="804858" algn="l"/>
                <a:tab pos="2870184" algn="l"/>
              </a:tabLst>
            </a:pPr>
            <a:r>
              <a:rPr lang="it-IT" sz="1100" dirty="0"/>
              <a:t>                                                                                  	Tel.</a:t>
            </a:r>
            <a:r>
              <a:rPr lang="it-IT" sz="500" dirty="0"/>
              <a:t> </a:t>
            </a:r>
            <a:r>
              <a:rPr lang="it-IT" sz="1100" dirty="0"/>
              <a:t>+39 0432 558381</a:t>
            </a:r>
          </a:p>
          <a:p>
            <a:pPr defTabSz="1346192">
              <a:tabLst>
                <a:tab pos="804858" algn="l"/>
              </a:tabLst>
            </a:pPr>
            <a:r>
              <a:rPr lang="it-IT" sz="1100" dirty="0"/>
              <a:t>Per informazioni ci carattere generale:</a:t>
            </a:r>
          </a:p>
          <a:p>
            <a:pPr defTabSz="1257300">
              <a:tabLst>
                <a:tab pos="803275" algn="l"/>
                <a:tab pos="2513013" algn="l"/>
              </a:tabLst>
            </a:pPr>
            <a:r>
              <a:rPr lang="it-IT" sz="1100" dirty="0"/>
              <a:t>	</a:t>
            </a:r>
            <a:r>
              <a:rPr lang="it-IT" sz="1100" dirty="0">
                <a:hlinkClick r:id="rId2"/>
              </a:rPr>
              <a:t>studenti@uniud.it</a:t>
            </a:r>
            <a:r>
              <a:rPr lang="it-IT" sz="1100" dirty="0"/>
              <a:t>	 numero verde 800 241433</a:t>
            </a:r>
          </a:p>
          <a:p>
            <a:pPr defTabSz="1257300">
              <a:tabLst>
                <a:tab pos="803275" algn="l"/>
                <a:tab pos="2513013" algn="l"/>
              </a:tabLst>
            </a:pPr>
            <a:r>
              <a:rPr lang="it-IT" sz="1100" dirty="0"/>
              <a:t>		(attivo da lunedì a venerdì</a:t>
            </a:r>
          </a:p>
          <a:p>
            <a:pPr defTabSz="1257300">
              <a:tabLst>
                <a:tab pos="803275" algn="l"/>
                <a:tab pos="2513013" algn="l"/>
              </a:tabLst>
            </a:pPr>
            <a:r>
              <a:rPr lang="it-IT" sz="1100" dirty="0"/>
              <a:t>		 dalle 9.00 alle 13.00)</a:t>
            </a:r>
            <a:endParaRPr lang="it-IT" sz="1100" b="1" dirty="0"/>
          </a:p>
        </p:txBody>
      </p:sp>
      <p:sp>
        <p:nvSpPr>
          <p:cNvPr id="2" name="Line 2"/>
          <p:cNvSpPr>
            <a:spLocks noChangeShapeType="1"/>
          </p:cNvSpPr>
          <p:nvPr/>
        </p:nvSpPr>
        <p:spPr bwMode="auto">
          <a:xfrm>
            <a:off x="721402" y="7989607"/>
            <a:ext cx="4176712" cy="0"/>
          </a:xfrm>
          <a:prstGeom prst="line">
            <a:avLst/>
          </a:prstGeom>
          <a:noFill/>
          <a:ln w="19050">
            <a:solidFill>
              <a:srgbClr val="231F2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3"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54709" y="1615141"/>
            <a:ext cx="6386820" cy="315471"/>
          </a:xfrm>
          <a:prstGeom prst="rect">
            <a:avLst/>
          </a:prstGeom>
        </p:spPr>
        <p:txBody>
          <a:bodyPr wrap="square">
            <a:spAutoFit/>
          </a:bodyPr>
          <a:lstStyle/>
          <a:p>
            <a:pPr marL="87312" marR="91440" algn="r">
              <a:lnSpc>
                <a:spcPts val="1500"/>
              </a:lnSpc>
              <a:spcBef>
                <a:spcPts val="825"/>
              </a:spcBef>
              <a:tabLst>
                <a:tab pos="6907490" algn="l"/>
              </a:tabLst>
            </a:pPr>
            <a:r>
              <a:rPr lang="it-IT" sz="2400" b="1" dirty="0"/>
              <a:t>OFFERTA FORMATIVA</a:t>
            </a:r>
            <a:endParaRPr lang="it-IT" sz="2400" b="1" dirty="0">
              <a:solidFill>
                <a:srgbClr val="231F20"/>
              </a:solidFill>
              <a:latin typeface="Arial" panose="020B0604020202020204" pitchFamily="34" charset="0"/>
              <a:ea typeface="Arial" panose="020B0604020202020204" pitchFamily="34" charset="0"/>
            </a:endParaRPr>
          </a:p>
        </p:txBody>
      </p:sp>
      <p:sp>
        <p:nvSpPr>
          <p:cNvPr id="7" name="Rettangolo 6"/>
          <p:cNvSpPr/>
          <p:nvPr/>
        </p:nvSpPr>
        <p:spPr>
          <a:xfrm>
            <a:off x="-151635" y="4313582"/>
            <a:ext cx="5253757" cy="1384995"/>
          </a:xfrm>
          <a:prstGeom prst="rect">
            <a:avLst/>
          </a:prstGeom>
        </p:spPr>
        <p:txBody>
          <a:bodyPr wrap="square">
            <a:spAutoFit/>
          </a:bodyPr>
          <a:lstStyle/>
          <a:p>
            <a:pPr marR="381635" indent="-342900" algn="r">
              <a:buClr>
                <a:srgbClr val="FFFFFF"/>
              </a:buClr>
              <a:buSzPts val="1000"/>
              <a:buFont typeface="Lucida Sans" panose="020B0602030504020204" pitchFamily="34" charset="0"/>
              <a:buChar char="•"/>
              <a:tabLst>
                <a:tab pos="154940" algn="l"/>
              </a:tabLst>
            </a:pPr>
            <a:r>
              <a:rPr lang="en-US" sz="1400" dirty="0" err="1">
                <a:ea typeface="Lucida Sans" panose="020B0602030504020204" pitchFamily="34" charset="0"/>
                <a:cs typeface="Lucida Sans" panose="020B0602030504020204" pitchFamily="34" charset="0"/>
              </a:rPr>
              <a:t>Architettura</a:t>
            </a:r>
            <a:endParaRPr lang="it-IT" sz="1400" dirty="0">
              <a:ea typeface="Lucida Sans" panose="020B0602030504020204" pitchFamily="34" charset="0"/>
              <a:cs typeface="Lucida Sans" panose="020B0602030504020204" pitchFamily="34" charset="0"/>
            </a:endParaRPr>
          </a:p>
          <a:p>
            <a:pPr marR="381635" indent="-342900" algn="r">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 </a:t>
            </a:r>
            <a:r>
              <a:rPr lang="en-US" sz="1400" dirty="0" err="1">
                <a:ea typeface="Lucida Sans" panose="020B0602030504020204" pitchFamily="34" charset="0"/>
                <a:cs typeface="Lucida Sans" panose="020B0602030504020204" pitchFamily="34" charset="0"/>
              </a:rPr>
              <a:t>civile</a:t>
            </a:r>
            <a:endParaRPr lang="it-IT" sz="1400" dirty="0">
              <a:ea typeface="Lucida Sans" panose="020B0602030504020204" pitchFamily="34" charset="0"/>
              <a:cs typeface="Lucida Sans" panose="020B0602030504020204" pitchFamily="34" charset="0"/>
            </a:endParaRPr>
          </a:p>
          <a:p>
            <a:pPr marR="381635" indent="-342900" algn="r">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 </a:t>
            </a:r>
            <a:r>
              <a:rPr lang="en-US" sz="1400" dirty="0" err="1">
                <a:ea typeface="Lucida Sans" panose="020B0602030504020204" pitchFamily="34" charset="0"/>
                <a:cs typeface="Lucida Sans" panose="020B0602030504020204" pitchFamily="34" charset="0"/>
              </a:rPr>
              <a:t>elettronica</a:t>
            </a:r>
            <a:endParaRPr lang="it-IT" sz="1400" dirty="0">
              <a:ea typeface="Lucida Sans" panose="020B0602030504020204" pitchFamily="34" charset="0"/>
              <a:cs typeface="Lucida Sans" panose="020B0602030504020204" pitchFamily="34" charset="0"/>
            </a:endParaRPr>
          </a:p>
          <a:p>
            <a:pPr marR="381635" indent="-342900" algn="r">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 </a:t>
            </a:r>
            <a:r>
              <a:rPr lang="en-US" sz="1400" dirty="0" err="1">
                <a:ea typeface="Lucida Sans" panose="020B0602030504020204" pitchFamily="34" charset="0"/>
                <a:cs typeface="Lucida Sans" panose="020B0602030504020204" pitchFamily="34" charset="0"/>
              </a:rPr>
              <a:t>gestionale</a:t>
            </a:r>
            <a:endParaRPr lang="it-IT" sz="1400" dirty="0">
              <a:ea typeface="Lucida Sans" panose="020B0602030504020204" pitchFamily="34" charset="0"/>
              <a:cs typeface="Lucida Sans" panose="020B0602030504020204" pitchFamily="34" charset="0"/>
            </a:endParaRPr>
          </a:p>
          <a:p>
            <a:pPr marR="381635" indent="-342900" algn="r">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 </a:t>
            </a:r>
            <a:r>
              <a:rPr lang="en-US" sz="1400" dirty="0" err="1">
                <a:ea typeface="Lucida Sans" panose="020B0602030504020204" pitchFamily="34" charset="0"/>
                <a:cs typeface="Lucida Sans" panose="020B0602030504020204" pitchFamily="34" charset="0"/>
              </a:rPr>
              <a:t>meccanica</a:t>
            </a:r>
            <a:endParaRPr lang="it-IT" sz="1400" dirty="0">
              <a:ea typeface="Lucida Sans" panose="020B0602030504020204" pitchFamily="34" charset="0"/>
              <a:cs typeface="Lucida Sans" panose="020B0602030504020204" pitchFamily="34" charset="0"/>
            </a:endParaRPr>
          </a:p>
          <a:p>
            <a:pPr marR="381635" indent="-342900" algn="r">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 per </a:t>
            </a:r>
            <a:r>
              <a:rPr lang="en-US" sz="1400" dirty="0" err="1">
                <a:ea typeface="Lucida Sans" panose="020B0602030504020204" pitchFamily="34" charset="0"/>
                <a:cs typeface="Lucida Sans" panose="020B0602030504020204" pitchFamily="34" charset="0"/>
              </a:rPr>
              <a:t>l’ambiente</a:t>
            </a:r>
            <a:r>
              <a:rPr lang="en-US" sz="1400"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il</a:t>
            </a:r>
            <a:r>
              <a:rPr lang="en-US" sz="1400"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territorio</a:t>
            </a:r>
            <a:r>
              <a:rPr lang="en-US" sz="1400" dirty="0">
                <a:ea typeface="Lucida Sans" panose="020B0602030504020204" pitchFamily="34" charset="0"/>
                <a:cs typeface="Lucida Sans" panose="020B0602030504020204" pitchFamily="34" charset="0"/>
              </a:rPr>
              <a:t> e la </a:t>
            </a:r>
            <a:r>
              <a:rPr lang="en-US" sz="1400" dirty="0" err="1">
                <a:ea typeface="Lucida Sans" panose="020B0602030504020204" pitchFamily="34" charset="0"/>
                <a:cs typeface="Lucida Sans" panose="020B0602030504020204" pitchFamily="34" charset="0"/>
              </a:rPr>
              <a:t>protezione</a:t>
            </a:r>
            <a:r>
              <a:rPr lang="en-US" sz="1400"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civile</a:t>
            </a:r>
            <a:endParaRPr lang="it-IT" sz="1400" dirty="0">
              <a:ea typeface="Lucida Sans" panose="020B0602030504020204" pitchFamily="34" charset="0"/>
              <a:cs typeface="Lucida Sans" panose="020B0602030504020204" pitchFamily="34" charset="0"/>
            </a:endParaRPr>
          </a:p>
        </p:txBody>
      </p:sp>
      <p:pic>
        <p:nvPicPr>
          <p:cNvPr id="39" name="Immagine 38"/>
          <p:cNvPicPr>
            <a:picLocks/>
          </p:cNvPicPr>
          <p:nvPr/>
        </p:nvPicPr>
        <p:blipFill>
          <a:blip r:embed="rId4"/>
          <a:stretch>
            <a:fillRect/>
          </a:stretch>
        </p:blipFill>
        <p:spPr>
          <a:xfrm rot="5400000">
            <a:off x="6155689" y="4291499"/>
            <a:ext cx="1080000" cy="218080"/>
          </a:xfrm>
          <a:prstGeom prst="rect">
            <a:avLst/>
          </a:prstGeom>
        </p:spPr>
      </p:pic>
      <p:pic>
        <p:nvPicPr>
          <p:cNvPr id="40" name="Immagine 39"/>
          <p:cNvPicPr>
            <a:picLocks/>
          </p:cNvPicPr>
          <p:nvPr/>
        </p:nvPicPr>
        <p:blipFill>
          <a:blip r:embed="rId4"/>
          <a:stretch>
            <a:fillRect/>
          </a:stretch>
        </p:blipFill>
        <p:spPr>
          <a:xfrm rot="5400000">
            <a:off x="6155689" y="5388512"/>
            <a:ext cx="1080000" cy="218080"/>
          </a:xfrm>
          <a:prstGeom prst="rect">
            <a:avLst/>
          </a:prstGeom>
        </p:spPr>
      </p:pic>
      <p:grpSp>
        <p:nvGrpSpPr>
          <p:cNvPr id="9" name="Gruppo 8"/>
          <p:cNvGrpSpPr/>
          <p:nvPr/>
        </p:nvGrpSpPr>
        <p:grpSpPr>
          <a:xfrm>
            <a:off x="552543" y="2373731"/>
            <a:ext cx="1476000" cy="1603954"/>
            <a:chOff x="4692884" y="4236865"/>
            <a:chExt cx="1476000" cy="1603954"/>
          </a:xfrm>
        </p:grpSpPr>
        <p:pic>
          <p:nvPicPr>
            <p:cNvPr id="43" name="Immagine 42"/>
            <p:cNvPicPr>
              <a:picLocks noChangeAspect="1"/>
            </p:cNvPicPr>
            <p:nvPr/>
          </p:nvPicPr>
          <p:blipFill rotWithShape="1">
            <a:blip r:embed="rId5"/>
            <a:srcRect t="27691" r="5557" b="28689"/>
            <a:stretch/>
          </p:blipFill>
          <p:spPr>
            <a:xfrm>
              <a:off x="4692884" y="4236865"/>
              <a:ext cx="1476000" cy="1428902"/>
            </a:xfrm>
            <a:prstGeom prst="rect">
              <a:avLst/>
            </a:prstGeom>
          </p:spPr>
        </p:pic>
        <p:sp>
          <p:nvSpPr>
            <p:cNvPr id="8" name="CasellaDiTesto 7"/>
            <p:cNvSpPr txBox="1"/>
            <p:nvPr/>
          </p:nvSpPr>
          <p:spPr>
            <a:xfrm>
              <a:off x="4829319" y="4732823"/>
              <a:ext cx="1286593" cy="1107996"/>
            </a:xfrm>
            <a:prstGeom prst="rect">
              <a:avLst/>
            </a:prstGeom>
            <a:noFill/>
          </p:spPr>
          <p:txBody>
            <a:bodyPr wrap="square" rtlCol="0">
              <a:spAutoFit/>
            </a:bodyPr>
            <a:lstStyle/>
            <a:p>
              <a:pPr algn="ctr"/>
              <a:r>
                <a:rPr lang="it-IT" sz="6600" dirty="0">
                  <a:solidFill>
                    <a:schemeClr val="bg1"/>
                  </a:solidFill>
                  <a:latin typeface="Book Antiqua" panose="02040602050305030304" pitchFamily="18" charset="0"/>
                </a:rPr>
                <a:t>L</a:t>
              </a:r>
            </a:p>
          </p:txBody>
        </p:sp>
      </p:grpSp>
      <p:grpSp>
        <p:nvGrpSpPr>
          <p:cNvPr id="54" name="Gruppo 53"/>
          <p:cNvGrpSpPr/>
          <p:nvPr/>
        </p:nvGrpSpPr>
        <p:grpSpPr>
          <a:xfrm>
            <a:off x="4738984" y="4269494"/>
            <a:ext cx="1884916" cy="1580979"/>
            <a:chOff x="4479127" y="4236865"/>
            <a:chExt cx="1884916" cy="1580979"/>
          </a:xfrm>
        </p:grpSpPr>
        <p:pic>
          <p:nvPicPr>
            <p:cNvPr id="55" name="Immagine 54"/>
            <p:cNvPicPr>
              <a:picLocks noChangeAspect="1"/>
            </p:cNvPicPr>
            <p:nvPr/>
          </p:nvPicPr>
          <p:blipFill rotWithShape="1">
            <a:blip r:embed="rId5"/>
            <a:srcRect t="27691" r="5557" b="28689"/>
            <a:stretch/>
          </p:blipFill>
          <p:spPr>
            <a:xfrm>
              <a:off x="4692884" y="4236865"/>
              <a:ext cx="1476000" cy="1428902"/>
            </a:xfrm>
            <a:prstGeom prst="rect">
              <a:avLst/>
            </a:prstGeom>
          </p:spPr>
        </p:pic>
        <p:sp>
          <p:nvSpPr>
            <p:cNvPr id="56" name="CasellaDiTesto 55"/>
            <p:cNvSpPr txBox="1"/>
            <p:nvPr/>
          </p:nvSpPr>
          <p:spPr>
            <a:xfrm>
              <a:off x="4479127" y="4709848"/>
              <a:ext cx="1884916" cy="1107996"/>
            </a:xfrm>
            <a:prstGeom prst="rect">
              <a:avLst/>
            </a:prstGeom>
            <a:noFill/>
          </p:spPr>
          <p:txBody>
            <a:bodyPr wrap="square" rtlCol="0">
              <a:spAutoFit/>
            </a:bodyPr>
            <a:lstStyle/>
            <a:p>
              <a:pPr algn="ctr"/>
              <a:r>
                <a:rPr lang="it-IT" sz="6600" dirty="0">
                  <a:solidFill>
                    <a:schemeClr val="bg1"/>
                  </a:solidFill>
                  <a:latin typeface="Book Antiqua" panose="02040602050305030304" pitchFamily="18" charset="0"/>
                </a:rPr>
                <a:t>LM</a:t>
              </a:r>
            </a:p>
          </p:txBody>
        </p:sp>
      </p:grpSp>
      <p:sp>
        <p:nvSpPr>
          <p:cNvPr id="11" name="Rettangolo 10"/>
          <p:cNvSpPr/>
          <p:nvPr/>
        </p:nvSpPr>
        <p:spPr>
          <a:xfrm>
            <a:off x="1911227" y="2313494"/>
            <a:ext cx="5040113" cy="1815882"/>
          </a:xfrm>
          <a:prstGeom prst="rect">
            <a:avLst/>
          </a:prstGeom>
        </p:spPr>
        <p:txBody>
          <a:bodyPr wrap="square">
            <a:spAutoFit/>
          </a:bodyPr>
          <a:lstStyle/>
          <a:p>
            <a:pPr marR="381635" lvl="0" indent="-342900">
              <a:spcAft>
                <a:spcPts val="0"/>
              </a:spcAft>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 </a:t>
            </a:r>
            <a:r>
              <a:rPr lang="en-US" sz="1400" dirty="0" err="1">
                <a:ea typeface="Lucida Sans" panose="020B0602030504020204" pitchFamily="34" charset="0"/>
                <a:cs typeface="Lucida Sans" panose="020B0602030504020204" pitchFamily="34" charset="0"/>
              </a:rPr>
              <a:t>civile</a:t>
            </a:r>
            <a:r>
              <a:rPr lang="en-US" sz="1400" spc="-105" dirty="0">
                <a:ea typeface="Lucida Sans" panose="020B0602030504020204" pitchFamily="34" charset="0"/>
                <a:cs typeface="Lucida Sans" panose="020B0602030504020204" pitchFamily="34" charset="0"/>
              </a:rPr>
              <a:t> </a:t>
            </a:r>
            <a:r>
              <a:rPr lang="en-US" sz="1400" dirty="0">
                <a:ea typeface="Lucida Sans" panose="020B0602030504020204" pitchFamily="34" charset="0"/>
                <a:cs typeface="Lucida Sans" panose="020B0602030504020204" pitchFamily="34" charset="0"/>
              </a:rPr>
              <a:t>e </a:t>
            </a:r>
            <a:r>
              <a:rPr lang="en-US" sz="1400" dirty="0" err="1">
                <a:ea typeface="Lucida Sans" panose="020B0602030504020204" pitchFamily="34" charset="0"/>
                <a:cs typeface="Lucida Sans" panose="020B0602030504020204" pitchFamily="34" charset="0"/>
              </a:rPr>
              <a:t>ambientale</a:t>
            </a:r>
            <a:endParaRPr lang="it-IT" sz="1400" dirty="0">
              <a:ea typeface="Lucida Sans" panose="020B0602030504020204" pitchFamily="34" charset="0"/>
              <a:cs typeface="Lucida Sans" panose="020B0602030504020204" pitchFamily="34" charset="0"/>
            </a:endParaRPr>
          </a:p>
          <a:p>
            <a:pPr lvl="0" indent="-342900">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a:t>
            </a:r>
            <a:r>
              <a:rPr lang="en-US" sz="1400" spc="10"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elettronica</a:t>
            </a:r>
            <a:endParaRPr lang="it-IT" sz="1400" dirty="0">
              <a:ea typeface="Lucida Sans" panose="020B0602030504020204" pitchFamily="34" charset="0"/>
              <a:cs typeface="Lucida Sans" panose="020B0602030504020204" pitchFamily="34" charset="0"/>
            </a:endParaRPr>
          </a:p>
          <a:p>
            <a:pPr lvl="0" indent="-342900">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a:t>
            </a:r>
            <a:r>
              <a:rPr lang="en-US" sz="1400" spc="-60"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gestionale</a:t>
            </a:r>
            <a:endParaRPr lang="it-IT" sz="1400" dirty="0">
              <a:ea typeface="Lucida Sans" panose="020B0602030504020204" pitchFamily="34" charset="0"/>
              <a:cs typeface="Lucida Sans" panose="020B0602030504020204" pitchFamily="34" charset="0"/>
            </a:endParaRPr>
          </a:p>
          <a:p>
            <a:pPr marR="149860" lvl="0" indent="-342900">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 </a:t>
            </a:r>
            <a:r>
              <a:rPr lang="en-US" sz="1400" dirty="0" err="1">
                <a:ea typeface="Lucida Sans" panose="020B0602030504020204" pitchFamily="34" charset="0"/>
                <a:cs typeface="Lucida Sans" panose="020B0602030504020204" pitchFamily="34" charset="0"/>
              </a:rPr>
              <a:t>Industriale</a:t>
            </a:r>
            <a:r>
              <a:rPr lang="en-US" sz="1400" dirty="0">
                <a:ea typeface="Lucida Sans" panose="020B0602030504020204" pitchFamily="34" charset="0"/>
                <a:cs typeface="Lucida Sans" panose="020B0602030504020204" pitchFamily="34" charset="0"/>
              </a:rPr>
              <a:t> per la </a:t>
            </a:r>
            <a:r>
              <a:rPr lang="en-US" sz="1400" dirty="0" err="1">
                <a:ea typeface="Lucida Sans" panose="020B0602030504020204" pitchFamily="34" charset="0"/>
                <a:cs typeface="Lucida Sans" panose="020B0602030504020204" pitchFamily="34" charset="0"/>
              </a:rPr>
              <a:t>sostenibilità</a:t>
            </a:r>
            <a:r>
              <a:rPr lang="en-US" sz="1400"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ambientale</a:t>
            </a:r>
            <a:endParaRPr lang="it-IT" sz="1400" dirty="0">
              <a:ea typeface="Lucida Sans" panose="020B0602030504020204" pitchFamily="34" charset="0"/>
              <a:cs typeface="Lucida Sans" panose="020B0602030504020204" pitchFamily="34" charset="0"/>
            </a:endParaRPr>
          </a:p>
          <a:p>
            <a:pPr lvl="0" indent="-342900">
              <a:buClr>
                <a:srgbClr val="FFFFFF"/>
              </a:buClr>
              <a:buSzPts val="1000"/>
              <a:buFont typeface="Lucida Sans" panose="020B0602030504020204" pitchFamily="34" charset="0"/>
              <a:buChar char="•"/>
              <a:tabLst>
                <a:tab pos="154940" algn="l"/>
              </a:tabLst>
            </a:pPr>
            <a:r>
              <a:rPr lang="en-US" sz="1400" dirty="0">
                <a:ea typeface="Lucida Sans" panose="020B0602030504020204" pitchFamily="34" charset="0"/>
                <a:cs typeface="Lucida Sans" panose="020B0602030504020204" pitchFamily="34" charset="0"/>
              </a:rPr>
              <a:t>Ingegneria</a:t>
            </a:r>
            <a:r>
              <a:rPr lang="en-US" sz="1400" spc="100"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meccanica</a:t>
            </a:r>
            <a:endParaRPr lang="it-IT" sz="1400" dirty="0">
              <a:ea typeface="Lucida Sans" panose="020B0602030504020204" pitchFamily="34" charset="0"/>
              <a:cs typeface="Lucida Sans" panose="020B0602030504020204" pitchFamily="34" charset="0"/>
            </a:endParaRPr>
          </a:p>
          <a:p>
            <a:pPr lvl="0" indent="-342900">
              <a:buClr>
                <a:srgbClr val="FFFFFF"/>
              </a:buClr>
              <a:buSzPts val="1000"/>
              <a:buFont typeface="Lucida Sans" panose="020B0602030504020204" pitchFamily="34" charset="0"/>
              <a:buChar char="•"/>
              <a:tabLst>
                <a:tab pos="154940" algn="l"/>
              </a:tabLst>
            </a:pPr>
            <a:r>
              <a:rPr lang="en-US" sz="1400" dirty="0" err="1">
                <a:ea typeface="Lucida Sans" panose="020B0602030504020204" pitchFamily="34" charset="0"/>
                <a:cs typeface="Lucida Sans" panose="020B0602030504020204" pitchFamily="34" charset="0"/>
              </a:rPr>
              <a:t>Scienze</a:t>
            </a:r>
            <a:r>
              <a:rPr lang="en-US" sz="1400" spc="165"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dell’architettura</a:t>
            </a:r>
            <a:endParaRPr lang="it-IT" sz="1400" dirty="0">
              <a:ea typeface="Lucida Sans" panose="020B0602030504020204" pitchFamily="34" charset="0"/>
              <a:cs typeface="Lucida Sans" panose="020B0602030504020204" pitchFamily="34" charset="0"/>
            </a:endParaRPr>
          </a:p>
          <a:p>
            <a:pPr marR="223520" indent="-342900">
              <a:buClr>
                <a:srgbClr val="FFFFFF"/>
              </a:buClr>
              <a:buSzPts val="1000"/>
              <a:buFont typeface="Lucida Sans" panose="020B0602030504020204" pitchFamily="34" charset="0"/>
              <a:buChar char="•"/>
              <a:tabLst>
                <a:tab pos="154940" algn="l"/>
              </a:tabLst>
            </a:pPr>
            <a:r>
              <a:rPr lang="en-US" sz="1400" dirty="0" err="1">
                <a:ea typeface="Lucida Sans" panose="020B0602030504020204" pitchFamily="34" charset="0"/>
                <a:cs typeface="Lucida Sans" panose="020B0602030504020204" pitchFamily="34" charset="0"/>
              </a:rPr>
              <a:t>Tecniche</a:t>
            </a:r>
            <a:r>
              <a:rPr lang="en-US" sz="1400"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dell’edilizia</a:t>
            </a:r>
            <a:r>
              <a:rPr lang="en-US" sz="1400" dirty="0">
                <a:ea typeface="Lucida Sans" panose="020B0602030504020204" pitchFamily="34" charset="0"/>
                <a:cs typeface="Lucida Sans" panose="020B0602030504020204" pitchFamily="34" charset="0"/>
              </a:rPr>
              <a:t> e del </a:t>
            </a:r>
            <a:r>
              <a:rPr lang="en-US" sz="1400" dirty="0" err="1">
                <a:ea typeface="Lucida Sans" panose="020B0602030504020204" pitchFamily="34" charset="0"/>
                <a:cs typeface="Lucida Sans" panose="020B0602030504020204" pitchFamily="34" charset="0"/>
              </a:rPr>
              <a:t>territorio</a:t>
            </a:r>
            <a:endParaRPr lang="it-IT" sz="1400" dirty="0">
              <a:ea typeface="Lucida Sans" panose="020B0602030504020204" pitchFamily="34" charset="0"/>
              <a:cs typeface="Lucida Sans" panose="020B0602030504020204" pitchFamily="34" charset="0"/>
            </a:endParaRPr>
          </a:p>
          <a:p>
            <a:pPr>
              <a:spcAft>
                <a:spcPts val="0"/>
              </a:spcAft>
            </a:pPr>
            <a:r>
              <a:rPr lang="en-US" sz="1400" dirty="0">
                <a:ea typeface="Arial" panose="020B0604020202020204" pitchFamily="34" charset="0"/>
              </a:rPr>
              <a:t> </a:t>
            </a:r>
            <a:endParaRPr lang="it-IT" sz="1400" dirty="0">
              <a:ea typeface="Arial" panose="020B0604020202020204" pitchFamily="34" charset="0"/>
            </a:endParaRPr>
          </a:p>
        </p:txBody>
      </p:sp>
      <p:sp>
        <p:nvSpPr>
          <p:cNvPr id="12" name="Rettangolo 11"/>
          <p:cNvSpPr/>
          <p:nvPr/>
        </p:nvSpPr>
        <p:spPr>
          <a:xfrm rot="16200000">
            <a:off x="1683979" y="3379326"/>
            <a:ext cx="730008" cy="276999"/>
          </a:xfrm>
          <a:prstGeom prst="rect">
            <a:avLst/>
          </a:prstGeom>
        </p:spPr>
        <p:txBody>
          <a:bodyPr wrap="none">
            <a:spAutoFit/>
          </a:bodyPr>
          <a:lstStyle/>
          <a:p>
            <a:pPr>
              <a:spcAft>
                <a:spcPts val="0"/>
              </a:spcAft>
            </a:pPr>
            <a:r>
              <a:rPr lang="en-US" sz="1200" b="1" dirty="0">
                <a:ea typeface="Arial" panose="020B0604020202020204" pitchFamily="34" charset="0"/>
              </a:rPr>
              <a:t> LAUREA</a:t>
            </a:r>
            <a:endParaRPr lang="it-IT" sz="1200" dirty="0">
              <a:ea typeface="Arial" panose="020B0604020202020204" pitchFamily="34" charset="0"/>
            </a:endParaRPr>
          </a:p>
        </p:txBody>
      </p:sp>
      <p:sp>
        <p:nvSpPr>
          <p:cNvPr id="57" name="Rettangolo 56"/>
          <p:cNvSpPr/>
          <p:nvPr/>
        </p:nvSpPr>
        <p:spPr>
          <a:xfrm rot="16200000">
            <a:off x="4138568" y="4845445"/>
            <a:ext cx="1598707" cy="276999"/>
          </a:xfrm>
          <a:prstGeom prst="rect">
            <a:avLst/>
          </a:prstGeom>
        </p:spPr>
        <p:txBody>
          <a:bodyPr wrap="none">
            <a:spAutoFit/>
          </a:bodyPr>
          <a:lstStyle/>
          <a:p>
            <a:pPr>
              <a:spcAft>
                <a:spcPts val="0"/>
              </a:spcAft>
            </a:pPr>
            <a:r>
              <a:rPr lang="en-US" sz="1200" b="1" dirty="0">
                <a:ea typeface="Arial" panose="020B0604020202020204" pitchFamily="34" charset="0"/>
              </a:rPr>
              <a:t> LAUREA MAGISTRALE</a:t>
            </a:r>
            <a:endParaRPr lang="it-IT" sz="1200" dirty="0">
              <a:ea typeface="Arial" panose="020B0604020202020204" pitchFamily="34" charset="0"/>
            </a:endParaRPr>
          </a:p>
        </p:txBody>
      </p:sp>
      <p:pic>
        <p:nvPicPr>
          <p:cNvPr id="58" name="Immagine 57"/>
          <p:cNvPicPr>
            <a:picLocks/>
          </p:cNvPicPr>
          <p:nvPr/>
        </p:nvPicPr>
        <p:blipFill>
          <a:blip r:embed="rId4"/>
          <a:stretch>
            <a:fillRect/>
          </a:stretch>
        </p:blipFill>
        <p:spPr>
          <a:xfrm rot="5400000">
            <a:off x="-376251" y="2465196"/>
            <a:ext cx="1080000" cy="218080"/>
          </a:xfrm>
          <a:prstGeom prst="rect">
            <a:avLst/>
          </a:prstGeom>
        </p:spPr>
      </p:pic>
      <p:pic>
        <p:nvPicPr>
          <p:cNvPr id="59" name="Immagine 58"/>
          <p:cNvPicPr>
            <a:picLocks/>
          </p:cNvPicPr>
          <p:nvPr/>
        </p:nvPicPr>
        <p:blipFill>
          <a:blip r:embed="rId4"/>
          <a:stretch>
            <a:fillRect/>
          </a:stretch>
        </p:blipFill>
        <p:spPr>
          <a:xfrm rot="5400000">
            <a:off x="-376251" y="3562209"/>
            <a:ext cx="1080000" cy="218080"/>
          </a:xfrm>
          <a:prstGeom prst="rect">
            <a:avLst/>
          </a:prstGeom>
        </p:spPr>
      </p:pic>
      <p:grpSp>
        <p:nvGrpSpPr>
          <p:cNvPr id="36" name="Gruppo 35">
            <a:extLst>
              <a:ext uri="{FF2B5EF4-FFF2-40B4-BE49-F238E27FC236}">
                <a16:creationId xmlns:a16="http://schemas.microsoft.com/office/drawing/2014/main" id="{AC6D050D-FEB1-4C59-9B0A-65529BF81900}"/>
              </a:ext>
            </a:extLst>
          </p:cNvPr>
          <p:cNvGrpSpPr/>
          <p:nvPr/>
        </p:nvGrpSpPr>
        <p:grpSpPr>
          <a:xfrm>
            <a:off x="552543" y="6064462"/>
            <a:ext cx="1476000" cy="1603954"/>
            <a:chOff x="4692884" y="4236865"/>
            <a:chExt cx="1476000" cy="1603954"/>
          </a:xfrm>
        </p:grpSpPr>
        <p:pic>
          <p:nvPicPr>
            <p:cNvPr id="37" name="Immagine 36">
              <a:extLst>
                <a:ext uri="{FF2B5EF4-FFF2-40B4-BE49-F238E27FC236}">
                  <a16:creationId xmlns:a16="http://schemas.microsoft.com/office/drawing/2014/main" id="{8449B329-AFEE-492E-88F7-B4565F488D8B}"/>
                </a:ext>
              </a:extLst>
            </p:cNvPr>
            <p:cNvPicPr>
              <a:picLocks noChangeAspect="1"/>
            </p:cNvPicPr>
            <p:nvPr/>
          </p:nvPicPr>
          <p:blipFill rotWithShape="1">
            <a:blip r:embed="rId5"/>
            <a:srcRect t="27691" r="5557" b="28689"/>
            <a:stretch/>
          </p:blipFill>
          <p:spPr>
            <a:xfrm>
              <a:off x="4692884" y="4236865"/>
              <a:ext cx="1476000" cy="1428902"/>
            </a:xfrm>
            <a:prstGeom prst="rect">
              <a:avLst/>
            </a:prstGeom>
          </p:spPr>
        </p:pic>
        <p:sp>
          <p:nvSpPr>
            <p:cNvPr id="38" name="CasellaDiTesto 37">
              <a:extLst>
                <a:ext uri="{FF2B5EF4-FFF2-40B4-BE49-F238E27FC236}">
                  <a16:creationId xmlns:a16="http://schemas.microsoft.com/office/drawing/2014/main" id="{5AD6EDBC-03AB-417B-891D-0DAF7A7587B6}"/>
                </a:ext>
              </a:extLst>
            </p:cNvPr>
            <p:cNvSpPr txBox="1"/>
            <p:nvPr/>
          </p:nvSpPr>
          <p:spPr>
            <a:xfrm>
              <a:off x="4829319" y="4732823"/>
              <a:ext cx="1286593" cy="1107996"/>
            </a:xfrm>
            <a:prstGeom prst="rect">
              <a:avLst/>
            </a:prstGeom>
            <a:noFill/>
          </p:spPr>
          <p:txBody>
            <a:bodyPr wrap="square" rtlCol="0">
              <a:spAutoFit/>
            </a:bodyPr>
            <a:lstStyle/>
            <a:p>
              <a:pPr algn="ctr"/>
              <a:r>
                <a:rPr lang="it-IT" sz="6600" dirty="0">
                  <a:solidFill>
                    <a:schemeClr val="bg1"/>
                  </a:solidFill>
                  <a:latin typeface="Book Antiqua" panose="02040602050305030304" pitchFamily="18" charset="0"/>
                </a:rPr>
                <a:t>D</a:t>
              </a:r>
            </a:p>
          </p:txBody>
        </p:sp>
      </p:grpSp>
      <p:sp>
        <p:nvSpPr>
          <p:cNvPr id="41" name="Rettangolo 40">
            <a:extLst>
              <a:ext uri="{FF2B5EF4-FFF2-40B4-BE49-F238E27FC236}">
                <a16:creationId xmlns:a16="http://schemas.microsoft.com/office/drawing/2014/main" id="{CB9487E0-C8B9-4AE9-B9E5-229AC149F997}"/>
              </a:ext>
            </a:extLst>
          </p:cNvPr>
          <p:cNvSpPr/>
          <p:nvPr/>
        </p:nvSpPr>
        <p:spPr>
          <a:xfrm>
            <a:off x="2308297" y="6028139"/>
            <a:ext cx="3997160" cy="1969770"/>
          </a:xfrm>
          <a:prstGeom prst="rect">
            <a:avLst/>
          </a:prstGeom>
        </p:spPr>
        <p:txBody>
          <a:bodyPr wrap="square">
            <a:spAutoFit/>
          </a:bodyPr>
          <a:lstStyle/>
          <a:p>
            <a:pPr marR="149860" lvl="0">
              <a:buClr>
                <a:srgbClr val="FFFFFF"/>
              </a:buClr>
              <a:buSzPts val="1000"/>
              <a:tabLst>
                <a:tab pos="154940" algn="l"/>
              </a:tabLst>
            </a:pPr>
            <a:endParaRPr lang="it-IT" sz="500" dirty="0">
              <a:ea typeface="Lucida Sans" panose="020B0602030504020204" pitchFamily="34" charset="0"/>
              <a:cs typeface="Lucida Sans" panose="020B0602030504020204" pitchFamily="34" charset="0"/>
            </a:endParaRPr>
          </a:p>
          <a:p>
            <a:pPr marL="179388" marR="381635" lvl="0" indent="-179388">
              <a:spcAft>
                <a:spcPts val="0"/>
              </a:spcAft>
              <a:buClr>
                <a:srgbClr val="FFFFFF"/>
              </a:buClr>
              <a:buSzPts val="1000"/>
            </a:pPr>
            <a:r>
              <a:rPr lang="en-US" sz="1400" dirty="0" err="1">
                <a:ea typeface="Lucida Sans" panose="020B0602030504020204" pitchFamily="34" charset="0"/>
                <a:cs typeface="Lucida Sans" panose="020B0602030504020204" pitchFamily="34" charset="0"/>
              </a:rPr>
              <a:t>Dottorato</a:t>
            </a:r>
            <a:r>
              <a:rPr lang="en-US" sz="1400" dirty="0">
                <a:ea typeface="Lucida Sans" panose="020B0602030504020204" pitchFamily="34" charset="0"/>
                <a:cs typeface="Lucida Sans" panose="020B0602030504020204" pitchFamily="34" charset="0"/>
              </a:rPr>
              <a:t> di </a:t>
            </a:r>
            <a:r>
              <a:rPr lang="en-US" sz="1400" dirty="0" err="1">
                <a:ea typeface="Lucida Sans" panose="020B0602030504020204" pitchFamily="34" charset="0"/>
                <a:cs typeface="Lucida Sans" panose="020B0602030504020204" pitchFamily="34" charset="0"/>
              </a:rPr>
              <a:t>ricerca</a:t>
            </a:r>
            <a:r>
              <a:rPr lang="en-US" sz="1400" dirty="0">
                <a:ea typeface="Lucida Sans" panose="020B0602030504020204" pitchFamily="34" charset="0"/>
                <a:cs typeface="Lucida Sans" panose="020B0602030504020204" pitchFamily="34" charset="0"/>
              </a:rPr>
              <a:t> in </a:t>
            </a:r>
            <a:r>
              <a:rPr lang="en-US" sz="1400" dirty="0" err="1">
                <a:ea typeface="Lucida Sans" panose="020B0602030504020204" pitchFamily="34" charset="0"/>
                <a:cs typeface="Lucida Sans" panose="020B0602030504020204" pitchFamily="34" charset="0"/>
              </a:rPr>
              <a:t>ingegneria</a:t>
            </a:r>
            <a:r>
              <a:rPr lang="en-US" sz="1400" dirty="0">
                <a:ea typeface="Lucida Sans" panose="020B0602030504020204" pitchFamily="34" charset="0"/>
                <a:cs typeface="Lucida Sans" panose="020B0602030504020204" pitchFamily="34" charset="0"/>
              </a:rPr>
              <a:t> </a:t>
            </a:r>
            <a:r>
              <a:rPr lang="en-US" sz="1400" dirty="0" err="1">
                <a:ea typeface="Lucida Sans" panose="020B0602030504020204" pitchFamily="34" charset="0"/>
                <a:cs typeface="Lucida Sans" panose="020B0602030504020204" pitchFamily="34" charset="0"/>
              </a:rPr>
              <a:t>industriale</a:t>
            </a:r>
            <a:r>
              <a:rPr lang="en-US" sz="1400" dirty="0">
                <a:ea typeface="Lucida Sans" panose="020B0602030504020204" pitchFamily="34" charset="0"/>
                <a:cs typeface="Lucida Sans" panose="020B0602030504020204" pitchFamily="34" charset="0"/>
              </a:rPr>
              <a:t> e   </a:t>
            </a:r>
            <a:r>
              <a:rPr lang="en-US" sz="1400" dirty="0" err="1">
                <a:ea typeface="Lucida Sans" panose="020B0602030504020204" pitchFamily="34" charset="0"/>
                <a:cs typeface="Lucida Sans" panose="020B0602030504020204" pitchFamily="34" charset="0"/>
              </a:rPr>
              <a:t>dell’informazione</a:t>
            </a:r>
            <a:endParaRPr lang="it-IT" sz="1400" dirty="0">
              <a:ea typeface="Lucida Sans" panose="020B0602030504020204" pitchFamily="34" charset="0"/>
              <a:cs typeface="Lucida Sans" panose="020B0602030504020204" pitchFamily="34" charset="0"/>
            </a:endParaRPr>
          </a:p>
          <a:p>
            <a:pPr marL="179388" lvl="0" indent="-179388" algn="l">
              <a:buClr>
                <a:srgbClr val="FFFFFF"/>
              </a:buClr>
              <a:buSzPts val="1000"/>
            </a:pPr>
            <a:r>
              <a:rPr lang="it-IT" sz="1400" dirty="0">
                <a:ea typeface="Lucida Sans" panose="020B0602030504020204" pitchFamily="34" charset="0"/>
                <a:cs typeface="Lucida Sans" panose="020B0602030504020204" pitchFamily="34" charset="0"/>
              </a:rPr>
              <a:t>Dottorato di ricerca in scienze dell’ingegneria energetica ed ambientale </a:t>
            </a:r>
          </a:p>
          <a:p>
            <a:pPr marL="179388" lvl="0" indent="-179388" algn="l">
              <a:buClr>
                <a:srgbClr val="FFFFFF"/>
              </a:buClr>
              <a:buSzPts val="1000"/>
            </a:pPr>
            <a:r>
              <a:rPr lang="it-IT" sz="1400" dirty="0">
                <a:ea typeface="Lucida Sans" panose="020B0602030504020204" pitchFamily="34" charset="0"/>
                <a:cs typeface="Lucida Sans" panose="020B0602030504020204" pitchFamily="34" charset="0"/>
              </a:rPr>
              <a:t>Dottorato di ricerca in i</a:t>
            </a:r>
            <a:r>
              <a:rPr lang="it-IT" sz="1400" dirty="0"/>
              <a:t>ngegneria civile-ambientale e architettura</a:t>
            </a:r>
          </a:p>
          <a:p>
            <a:pPr lvl="0" algn="l">
              <a:buClr>
                <a:srgbClr val="FFFFFF"/>
              </a:buClr>
              <a:buSzPts val="1000"/>
              <a:tabLst>
                <a:tab pos="154940" algn="l"/>
              </a:tabLst>
            </a:pPr>
            <a:endParaRPr lang="it-IT" sz="1400" dirty="0">
              <a:ea typeface="Lucida Sans" panose="020B0602030504020204" pitchFamily="34" charset="0"/>
              <a:cs typeface="Lucida Sans" panose="020B0602030504020204" pitchFamily="34" charset="0"/>
            </a:endParaRPr>
          </a:p>
          <a:p>
            <a:pPr marR="149860" lvl="0">
              <a:buClr>
                <a:srgbClr val="FFFFFF"/>
              </a:buClr>
              <a:buSzPts val="1000"/>
              <a:tabLst>
                <a:tab pos="154940" algn="l"/>
              </a:tabLst>
            </a:pPr>
            <a:endParaRPr lang="it-IT" sz="500" dirty="0">
              <a:ea typeface="Lucida Sans" panose="020B0602030504020204" pitchFamily="34" charset="0"/>
              <a:cs typeface="Lucida Sans" panose="020B0602030504020204" pitchFamily="34" charset="0"/>
            </a:endParaRPr>
          </a:p>
          <a:p>
            <a:pPr>
              <a:spcAft>
                <a:spcPts val="0"/>
              </a:spcAft>
            </a:pPr>
            <a:r>
              <a:rPr lang="en-US" sz="1400" dirty="0">
                <a:ea typeface="Arial" panose="020B0604020202020204" pitchFamily="34" charset="0"/>
              </a:rPr>
              <a:t> </a:t>
            </a:r>
            <a:endParaRPr lang="it-IT" sz="1400" dirty="0">
              <a:ea typeface="Arial" panose="020B0604020202020204" pitchFamily="34" charset="0"/>
            </a:endParaRPr>
          </a:p>
        </p:txBody>
      </p:sp>
      <p:sp>
        <p:nvSpPr>
          <p:cNvPr id="42" name="Rettangolo 41">
            <a:extLst>
              <a:ext uri="{FF2B5EF4-FFF2-40B4-BE49-F238E27FC236}">
                <a16:creationId xmlns:a16="http://schemas.microsoft.com/office/drawing/2014/main" id="{AA051853-CE9A-4AC6-9FCA-3138EC9DBDBA}"/>
              </a:ext>
            </a:extLst>
          </p:cNvPr>
          <p:cNvSpPr/>
          <p:nvPr/>
        </p:nvSpPr>
        <p:spPr>
          <a:xfrm rot="16200000">
            <a:off x="1568756" y="6954150"/>
            <a:ext cx="960456" cy="276999"/>
          </a:xfrm>
          <a:prstGeom prst="rect">
            <a:avLst/>
          </a:prstGeom>
        </p:spPr>
        <p:txBody>
          <a:bodyPr wrap="none">
            <a:spAutoFit/>
          </a:bodyPr>
          <a:lstStyle/>
          <a:p>
            <a:pPr>
              <a:spcAft>
                <a:spcPts val="0"/>
              </a:spcAft>
            </a:pPr>
            <a:r>
              <a:rPr lang="en-US" sz="1200" b="1" dirty="0">
                <a:ea typeface="Arial" panose="020B0604020202020204" pitchFamily="34" charset="0"/>
              </a:rPr>
              <a:t> DOTTORATI</a:t>
            </a:r>
            <a:endParaRPr lang="it-IT" sz="1200" dirty="0">
              <a:ea typeface="Arial" panose="020B0604020202020204" pitchFamily="34" charset="0"/>
            </a:endParaRPr>
          </a:p>
        </p:txBody>
      </p:sp>
      <p:pic>
        <p:nvPicPr>
          <p:cNvPr id="44" name="Immagine 43">
            <a:extLst>
              <a:ext uri="{FF2B5EF4-FFF2-40B4-BE49-F238E27FC236}">
                <a16:creationId xmlns:a16="http://schemas.microsoft.com/office/drawing/2014/main" id="{F5226198-E4E1-4EDE-A7FB-7CFA0063C231}"/>
              </a:ext>
            </a:extLst>
          </p:cNvPr>
          <p:cNvPicPr>
            <a:picLocks/>
          </p:cNvPicPr>
          <p:nvPr/>
        </p:nvPicPr>
        <p:blipFill>
          <a:blip r:embed="rId4"/>
          <a:stretch>
            <a:fillRect/>
          </a:stretch>
        </p:blipFill>
        <p:spPr>
          <a:xfrm rot="5400000">
            <a:off x="-376251" y="6155927"/>
            <a:ext cx="1080000" cy="218080"/>
          </a:xfrm>
          <a:prstGeom prst="rect">
            <a:avLst/>
          </a:prstGeom>
        </p:spPr>
      </p:pic>
      <p:pic>
        <p:nvPicPr>
          <p:cNvPr id="45" name="Immagine 44">
            <a:extLst>
              <a:ext uri="{FF2B5EF4-FFF2-40B4-BE49-F238E27FC236}">
                <a16:creationId xmlns:a16="http://schemas.microsoft.com/office/drawing/2014/main" id="{2A365C9F-DFDC-4037-B553-B5DBBB800CF2}"/>
              </a:ext>
            </a:extLst>
          </p:cNvPr>
          <p:cNvPicPr>
            <a:picLocks/>
          </p:cNvPicPr>
          <p:nvPr/>
        </p:nvPicPr>
        <p:blipFill>
          <a:blip r:embed="rId4"/>
          <a:stretch>
            <a:fillRect/>
          </a:stretch>
        </p:blipFill>
        <p:spPr>
          <a:xfrm rot="5400000">
            <a:off x="-376251" y="7252940"/>
            <a:ext cx="1080000" cy="218080"/>
          </a:xfrm>
          <a:prstGeom prst="rect">
            <a:avLst/>
          </a:prstGeom>
        </p:spPr>
      </p:pic>
      <p:pic>
        <p:nvPicPr>
          <p:cNvPr id="46" name="Immagine 45">
            <a:extLst>
              <a:ext uri="{FF2B5EF4-FFF2-40B4-BE49-F238E27FC236}">
                <a16:creationId xmlns:a16="http://schemas.microsoft.com/office/drawing/2014/main" id="{02E47A09-655C-45F1-9D0C-ED50156DADFE}"/>
              </a:ext>
            </a:extLst>
          </p:cNvPr>
          <p:cNvPicPr>
            <a:picLocks/>
          </p:cNvPicPr>
          <p:nvPr/>
        </p:nvPicPr>
        <p:blipFill>
          <a:blip r:embed="rId4"/>
          <a:stretch>
            <a:fillRect/>
          </a:stretch>
        </p:blipFill>
        <p:spPr>
          <a:xfrm>
            <a:off x="5039197" y="7933089"/>
            <a:ext cx="1368000" cy="218080"/>
          </a:xfrm>
          <a:prstGeom prst="rect">
            <a:avLst/>
          </a:prstGeom>
        </p:spPr>
      </p:pic>
      <p:pic>
        <p:nvPicPr>
          <p:cNvPr id="47" name="Immagine 46">
            <a:extLst>
              <a:ext uri="{FF2B5EF4-FFF2-40B4-BE49-F238E27FC236}">
                <a16:creationId xmlns:a16="http://schemas.microsoft.com/office/drawing/2014/main" id="{97CD1DC4-2DE3-4099-8420-6BEA97F52305}"/>
              </a:ext>
            </a:extLst>
          </p:cNvPr>
          <p:cNvPicPr>
            <a:picLocks noChangeAspect="1"/>
          </p:cNvPicPr>
          <p:nvPr/>
        </p:nvPicPr>
        <p:blipFill rotWithShape="1">
          <a:blip r:embed="rId5"/>
          <a:srcRect t="27691" r="5557" b="28689"/>
          <a:stretch/>
        </p:blipFill>
        <p:spPr>
          <a:xfrm>
            <a:off x="4988588" y="8142036"/>
            <a:ext cx="1476000" cy="1428902"/>
          </a:xfrm>
          <a:prstGeom prst="rect">
            <a:avLst/>
          </a:prstGeom>
        </p:spPr>
      </p:pic>
      <p:pic>
        <p:nvPicPr>
          <p:cNvPr id="48" name="Immagine 47">
            <a:extLst>
              <a:ext uri="{FF2B5EF4-FFF2-40B4-BE49-F238E27FC236}">
                <a16:creationId xmlns:a16="http://schemas.microsoft.com/office/drawing/2014/main" id="{98A239DC-26DB-4F66-AC3F-8D36ACC5FC71}"/>
              </a:ext>
            </a:extLst>
          </p:cNvPr>
          <p:cNvPicPr>
            <a:picLocks noChangeAspect="1"/>
          </p:cNvPicPr>
          <p:nvPr/>
        </p:nvPicPr>
        <p:blipFill>
          <a:blip r:embed="rId6">
            <a:clrChange>
              <a:clrFrom>
                <a:srgbClr val="FFFFFF"/>
              </a:clrFrom>
              <a:clrTo>
                <a:srgbClr val="FFFFFF">
                  <a:alpha val="0"/>
                </a:srgbClr>
              </a:clrTo>
            </a:clrChange>
            <a:lum bright="70000" contrast="-70000"/>
          </a:blip>
          <a:stretch>
            <a:fillRect/>
          </a:stretch>
        </p:blipFill>
        <p:spPr>
          <a:xfrm>
            <a:off x="5419323" y="8659446"/>
            <a:ext cx="607748" cy="758092"/>
          </a:xfrm>
          <a:prstGeom prst="rect">
            <a:avLst/>
          </a:prstGeom>
        </p:spPr>
      </p:pic>
      <p:sp>
        <p:nvSpPr>
          <p:cNvPr id="49" name="Rettangolo 48">
            <a:extLst>
              <a:ext uri="{FF2B5EF4-FFF2-40B4-BE49-F238E27FC236}">
                <a16:creationId xmlns:a16="http://schemas.microsoft.com/office/drawing/2014/main" id="{B2217FCE-BF50-4103-8ABF-6A385E8E70A6}"/>
              </a:ext>
            </a:extLst>
          </p:cNvPr>
          <p:cNvSpPr/>
          <p:nvPr/>
        </p:nvSpPr>
        <p:spPr>
          <a:xfrm rot="16200000">
            <a:off x="6085598" y="9032247"/>
            <a:ext cx="825995" cy="276999"/>
          </a:xfrm>
          <a:prstGeom prst="rect">
            <a:avLst/>
          </a:prstGeom>
        </p:spPr>
        <p:txBody>
          <a:bodyPr wrap="none">
            <a:spAutoFit/>
          </a:bodyPr>
          <a:lstStyle/>
          <a:p>
            <a:pPr>
              <a:spcAft>
                <a:spcPts val="0"/>
              </a:spcAft>
            </a:pPr>
            <a:r>
              <a:rPr lang="it-IT" sz="1200" b="1" dirty="0">
                <a:ea typeface="Arial" panose="020B0604020202020204" pitchFamily="34" charset="0"/>
              </a:rPr>
              <a:t>STUDENTI</a:t>
            </a:r>
          </a:p>
        </p:txBody>
      </p:sp>
      <p:sp>
        <p:nvSpPr>
          <p:cNvPr id="50" name="CasellaDiTesto 49">
            <a:extLst>
              <a:ext uri="{FF2B5EF4-FFF2-40B4-BE49-F238E27FC236}">
                <a16:creationId xmlns:a16="http://schemas.microsoft.com/office/drawing/2014/main" id="{6EC2B3E4-8C9D-4899-B4C2-CEC6F21FF7A4}"/>
              </a:ext>
            </a:extLst>
          </p:cNvPr>
          <p:cNvSpPr txBox="1"/>
          <p:nvPr/>
        </p:nvSpPr>
        <p:spPr>
          <a:xfrm>
            <a:off x="686750" y="7697428"/>
            <a:ext cx="6241946" cy="246221"/>
          </a:xfrm>
          <a:prstGeom prst="rect">
            <a:avLst/>
          </a:prstGeom>
          <a:noFill/>
        </p:spPr>
        <p:txBody>
          <a:bodyPr wrap="square">
            <a:spAutoFit/>
          </a:bodyPr>
          <a:lstStyle/>
          <a:p>
            <a:r>
              <a:rPr lang="it-IT" sz="1000" b="1" dirty="0">
                <a:solidFill>
                  <a:srgbClr val="779AAB"/>
                </a:solidFill>
              </a:rPr>
              <a:t>https://www.uniud.it/it/didattica/info-didattiche/guida-corsi/tutte/2020-2021/ingegneria-architettura</a:t>
            </a:r>
          </a:p>
        </p:txBody>
      </p:sp>
    </p:spTree>
    <p:extLst>
      <p:ext uri="{BB962C8B-B14F-4D97-AF65-F5344CB8AC3E}">
        <p14:creationId xmlns:p14="http://schemas.microsoft.com/office/powerpoint/2010/main" val="90355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54709" y="1808324"/>
            <a:ext cx="6386820" cy="315471"/>
          </a:xfrm>
          <a:prstGeom prst="rect">
            <a:avLst/>
          </a:prstGeom>
        </p:spPr>
        <p:txBody>
          <a:bodyPr wrap="square">
            <a:spAutoFit/>
          </a:bodyPr>
          <a:lstStyle/>
          <a:p>
            <a:pPr marL="87312" marR="91440" algn="r">
              <a:lnSpc>
                <a:spcPts val="1500"/>
              </a:lnSpc>
              <a:spcBef>
                <a:spcPts val="825"/>
              </a:spcBef>
              <a:tabLst>
                <a:tab pos="6907490" algn="l"/>
              </a:tabLst>
            </a:pPr>
            <a:r>
              <a:rPr lang="it-IT" sz="2400" b="1" dirty="0"/>
              <a:t>INDUSTRIA E PROCESSI</a:t>
            </a:r>
            <a:endParaRPr lang="it-IT" sz="2400" b="1" dirty="0">
              <a:solidFill>
                <a:srgbClr val="231F20"/>
              </a:solidFill>
              <a:latin typeface="Arial" panose="020B0604020202020204" pitchFamily="34" charset="0"/>
              <a:ea typeface="Arial" panose="020B0604020202020204" pitchFamily="34" charset="0"/>
            </a:endParaRPr>
          </a:p>
        </p:txBody>
      </p:sp>
      <p:sp>
        <p:nvSpPr>
          <p:cNvPr id="11" name="Rettangolo 10"/>
          <p:cNvSpPr/>
          <p:nvPr/>
        </p:nvSpPr>
        <p:spPr>
          <a:xfrm>
            <a:off x="2432948" y="2760947"/>
            <a:ext cx="3888000" cy="6117059"/>
          </a:xfrm>
          <a:prstGeom prst="rect">
            <a:avLst/>
          </a:prstGeom>
        </p:spPr>
        <p:txBody>
          <a:bodyPr wrap="square">
            <a:spAutoFit/>
          </a:bodyPr>
          <a:lstStyle/>
          <a:p>
            <a:pPr algn="just">
              <a:buClr>
                <a:srgbClr val="FFFFFF"/>
              </a:buClr>
              <a:buSzPts val="1000"/>
              <a:tabLst>
                <a:tab pos="154940" algn="l"/>
              </a:tabLst>
            </a:pPr>
            <a:r>
              <a:rPr lang="it-IT" sz="1350" dirty="0">
                <a:effectLst/>
                <a:latin typeface="Calibri" panose="020F0502020204030204" pitchFamily="34" charset="0"/>
                <a:ea typeface="Calibri" panose="020F0502020204030204" pitchFamily="34" charset="0"/>
                <a:cs typeface="Arial" panose="020B0604020202020204" pitchFamily="34" charset="0"/>
              </a:rPr>
              <a:t>Alcune delle strategie più importanti che interessano le aziende produttive e manifatturiere si realizzano nell’ambito dello sviluppo dei processi produttivi e della loro logistica. In questo ambito il DPIA presenta una ampia e trasversale competenza che va dallo studio del processo, a quello del prodotto e delle sue problematiche di produzione alla ottimizzazione e gestione del ciclo produttivo e dell’impianto industriale. Sono presenti competenze di progettazione e caratterizzazione di materiali innovativi e per la riduzione dei processi di degradazione dei materiali. Competenze riguarda-no le tecnologie di produzione che interessano i prodotti e vanno da metodologie innovative di sviluppo prodotto, alla progettazione e ottimizza-zione dei processi e degli impianti di trasformazione, alla gestione dei sistemi di lavorazione. Importante è l’attenzione del Dipartimento sulle tematiche della robotica, dell’automazione industriale e controllo dei sistemi meccanici ed industriali (con sviluppo anche di sensoristica). Vengono sviluppati strumenti di supporto decisionale e di metodologie innovative per la valutazione delle prestazioni dei sistemi di produzione, per la gestione integrata dei rischi di origine tecnologica riguardante i settori della sicurezza sui luoghi di lavoro e della salvaguardia dell'ambiente (inquinamento dell’acqua, emissioni gassose, riduzione dei rifiuti) nell'ottica dello sviluppo sostenibile e di Industria 4.0.</a:t>
            </a:r>
            <a:endParaRPr lang="it-IT" sz="1350" dirty="0">
              <a:effectLst/>
              <a:latin typeface="Times New Roman" panose="02020603050405020304" pitchFamily="18" charset="0"/>
              <a:ea typeface="Times New Roman" panose="02020603050405020304" pitchFamily="18" charset="0"/>
            </a:endParaRPr>
          </a:p>
        </p:txBody>
      </p:sp>
      <p:grpSp>
        <p:nvGrpSpPr>
          <p:cNvPr id="2" name="Gruppo 1">
            <a:extLst>
              <a:ext uri="{FF2B5EF4-FFF2-40B4-BE49-F238E27FC236}">
                <a16:creationId xmlns:a16="http://schemas.microsoft.com/office/drawing/2014/main" id="{22EDD37E-39A5-4774-83C4-EE58CCDD749E}"/>
              </a:ext>
            </a:extLst>
          </p:cNvPr>
          <p:cNvGrpSpPr/>
          <p:nvPr/>
        </p:nvGrpSpPr>
        <p:grpSpPr>
          <a:xfrm>
            <a:off x="493134" y="2921696"/>
            <a:ext cx="1649009" cy="1809667"/>
            <a:chOff x="344850" y="2855792"/>
            <a:chExt cx="1649009" cy="1809667"/>
          </a:xfrm>
        </p:grpSpPr>
        <p:grpSp>
          <p:nvGrpSpPr>
            <p:cNvPr id="9" name="Gruppo 8"/>
            <p:cNvGrpSpPr/>
            <p:nvPr/>
          </p:nvGrpSpPr>
          <p:grpSpPr>
            <a:xfrm>
              <a:off x="344850" y="3043092"/>
              <a:ext cx="1476000" cy="1588889"/>
              <a:chOff x="4692884" y="4236865"/>
              <a:chExt cx="1476000" cy="1588889"/>
            </a:xfrm>
          </p:grpSpPr>
          <p:pic>
            <p:nvPicPr>
              <p:cNvPr id="43" name="Immagine 42"/>
              <p:cNvPicPr>
                <a:picLocks noChangeAspect="1"/>
              </p:cNvPicPr>
              <p:nvPr/>
            </p:nvPicPr>
            <p:blipFill rotWithShape="1">
              <a:blip r:embed="rId3"/>
              <a:srcRect t="27691" r="5557" b="28689"/>
              <a:stretch/>
            </p:blipFill>
            <p:spPr>
              <a:xfrm>
                <a:off x="4692884" y="4236865"/>
                <a:ext cx="1476000" cy="1428902"/>
              </a:xfrm>
              <a:prstGeom prst="rect">
                <a:avLst/>
              </a:prstGeom>
            </p:spPr>
          </p:pic>
          <p:sp>
            <p:nvSpPr>
              <p:cNvPr id="8" name="CasellaDiTesto 7"/>
              <p:cNvSpPr txBox="1"/>
              <p:nvPr/>
            </p:nvSpPr>
            <p:spPr>
              <a:xfrm>
                <a:off x="4829319" y="4810091"/>
                <a:ext cx="1286593" cy="1015663"/>
              </a:xfrm>
              <a:prstGeom prst="rect">
                <a:avLst/>
              </a:prstGeom>
              <a:noFill/>
            </p:spPr>
            <p:txBody>
              <a:bodyPr wrap="square" rtlCol="0">
                <a:spAutoFit/>
              </a:bodyPr>
              <a:lstStyle/>
              <a:p>
                <a:pPr algn="ctr"/>
                <a:r>
                  <a:rPr lang="it-IT" sz="6000" dirty="0">
                    <a:solidFill>
                      <a:schemeClr val="bg1"/>
                    </a:solidFill>
                    <a:latin typeface="Book Antiqua" panose="02040602050305030304" pitchFamily="18" charset="0"/>
                  </a:rPr>
                  <a:t>I</a:t>
                </a:r>
                <a:r>
                  <a:rPr lang="it-IT" sz="3200" dirty="0">
                    <a:solidFill>
                      <a:schemeClr val="bg1"/>
                    </a:solidFill>
                    <a:latin typeface="Book Antiqua" panose="02040602050305030304" pitchFamily="18" charset="0"/>
                  </a:rPr>
                  <a:t>&amp;</a:t>
                </a:r>
                <a:r>
                  <a:rPr lang="it-IT" sz="6000" dirty="0">
                    <a:solidFill>
                      <a:schemeClr val="bg1"/>
                    </a:solidFill>
                    <a:latin typeface="Book Antiqua" panose="02040602050305030304" pitchFamily="18" charset="0"/>
                  </a:rPr>
                  <a:t>P</a:t>
                </a:r>
              </a:p>
            </p:txBody>
          </p:sp>
        </p:grpSp>
        <p:sp>
          <p:nvSpPr>
            <p:cNvPr id="12" name="Rettangolo 11"/>
            <p:cNvSpPr/>
            <p:nvPr/>
          </p:nvSpPr>
          <p:spPr>
            <a:xfrm rot="5400000" flipH="1">
              <a:off x="1390200" y="3319267"/>
              <a:ext cx="930319" cy="276999"/>
            </a:xfrm>
            <a:prstGeom prst="rect">
              <a:avLst/>
            </a:prstGeom>
          </p:spPr>
          <p:txBody>
            <a:bodyPr wrap="none">
              <a:spAutoFit/>
            </a:bodyPr>
            <a:lstStyle/>
            <a:p>
              <a:pPr>
                <a:spcAft>
                  <a:spcPts val="0"/>
                </a:spcAft>
              </a:pPr>
              <a:r>
                <a:rPr lang="en-US" sz="1200" b="1" dirty="0">
                  <a:ea typeface="Arial" panose="020B0604020202020204" pitchFamily="34" charset="0"/>
                </a:rPr>
                <a:t> PROCESSO</a:t>
              </a:r>
              <a:endParaRPr lang="it-IT" sz="1200" dirty="0">
                <a:ea typeface="Arial" panose="020B0604020202020204" pitchFamily="34" charset="0"/>
              </a:endParaRPr>
            </a:p>
          </p:txBody>
        </p:sp>
        <p:pic>
          <p:nvPicPr>
            <p:cNvPr id="36" name="Immagine 35"/>
            <p:cNvPicPr>
              <a:picLocks/>
            </p:cNvPicPr>
            <p:nvPr/>
          </p:nvPicPr>
          <p:blipFill>
            <a:blip r:embed="rId4"/>
            <a:stretch>
              <a:fillRect/>
            </a:stretch>
          </p:blipFill>
          <p:spPr>
            <a:xfrm>
              <a:off x="398850" y="4447379"/>
              <a:ext cx="1368000" cy="218080"/>
            </a:xfrm>
            <a:prstGeom prst="rect">
              <a:avLst/>
            </a:prstGeom>
          </p:spPr>
        </p:pic>
        <p:sp>
          <p:nvSpPr>
            <p:cNvPr id="48" name="Rettangolo 47"/>
            <p:cNvSpPr/>
            <p:nvPr/>
          </p:nvSpPr>
          <p:spPr>
            <a:xfrm>
              <a:off x="768633" y="2855792"/>
              <a:ext cx="1040798" cy="276999"/>
            </a:xfrm>
            <a:prstGeom prst="rect">
              <a:avLst/>
            </a:prstGeom>
          </p:spPr>
          <p:txBody>
            <a:bodyPr wrap="none">
              <a:spAutoFit/>
            </a:bodyPr>
            <a:lstStyle/>
            <a:p>
              <a:pPr>
                <a:spcAft>
                  <a:spcPts val="0"/>
                </a:spcAft>
              </a:pPr>
              <a:r>
                <a:rPr lang="en-US" sz="1200" b="1" dirty="0">
                  <a:ea typeface="Arial" panose="020B0604020202020204" pitchFamily="34" charset="0"/>
                </a:rPr>
                <a:t> INDUSTRIA E</a:t>
              </a:r>
              <a:endParaRPr lang="it-IT" sz="1200" dirty="0">
                <a:ea typeface="Arial" panose="020B0604020202020204" pitchFamily="34" charset="0"/>
              </a:endParaRPr>
            </a:p>
          </p:txBody>
        </p:sp>
      </p:grpSp>
      <p:pic>
        <p:nvPicPr>
          <p:cNvPr id="34" name="Immagine 33">
            <a:extLst>
              <a:ext uri="{FF2B5EF4-FFF2-40B4-BE49-F238E27FC236}">
                <a16:creationId xmlns:a16="http://schemas.microsoft.com/office/drawing/2014/main" id="{E7B77C70-53A9-40D6-90E0-D77A3A8869CD}"/>
              </a:ext>
            </a:extLst>
          </p:cNvPr>
          <p:cNvPicPr>
            <a:picLocks/>
          </p:cNvPicPr>
          <p:nvPr/>
        </p:nvPicPr>
        <p:blipFill>
          <a:blip r:embed="rId4"/>
          <a:stretch>
            <a:fillRect/>
          </a:stretch>
        </p:blipFill>
        <p:spPr>
          <a:xfrm rot="5400000">
            <a:off x="6206742" y="8142420"/>
            <a:ext cx="1080000" cy="218080"/>
          </a:xfrm>
          <a:prstGeom prst="rect">
            <a:avLst/>
          </a:prstGeom>
        </p:spPr>
      </p:pic>
      <p:pic>
        <p:nvPicPr>
          <p:cNvPr id="35" name="Immagine 34">
            <a:extLst>
              <a:ext uri="{FF2B5EF4-FFF2-40B4-BE49-F238E27FC236}">
                <a16:creationId xmlns:a16="http://schemas.microsoft.com/office/drawing/2014/main" id="{F890E6B3-3CDB-44FC-852F-8F883A8320C6}"/>
              </a:ext>
            </a:extLst>
          </p:cNvPr>
          <p:cNvPicPr>
            <a:picLocks/>
          </p:cNvPicPr>
          <p:nvPr/>
        </p:nvPicPr>
        <p:blipFill>
          <a:blip r:embed="rId4"/>
          <a:stretch>
            <a:fillRect/>
          </a:stretch>
        </p:blipFill>
        <p:spPr>
          <a:xfrm rot="5400000">
            <a:off x="6206742" y="9239433"/>
            <a:ext cx="1080000" cy="218080"/>
          </a:xfrm>
          <a:prstGeom prst="rect">
            <a:avLst/>
          </a:prstGeom>
        </p:spPr>
      </p:pic>
    </p:spTree>
    <p:extLst>
      <p:ext uri="{BB962C8B-B14F-4D97-AF65-F5344CB8AC3E}">
        <p14:creationId xmlns:p14="http://schemas.microsoft.com/office/powerpoint/2010/main" val="1055563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396763" y="1684510"/>
            <a:ext cx="6044765" cy="289182"/>
          </a:xfrm>
          <a:prstGeom prst="rect">
            <a:avLst/>
          </a:prstGeom>
        </p:spPr>
        <p:txBody>
          <a:bodyPr wrap="square">
            <a:spAutoFit/>
          </a:bodyPr>
          <a:lstStyle/>
          <a:p>
            <a:pPr marL="87312" marR="91440">
              <a:lnSpc>
                <a:spcPts val="1500"/>
              </a:lnSpc>
              <a:spcBef>
                <a:spcPts val="825"/>
              </a:spcBef>
              <a:tabLst>
                <a:tab pos="6907490" algn="l"/>
              </a:tabLst>
            </a:pPr>
            <a:r>
              <a:rPr lang="it-IT" sz="1600" b="1" dirty="0">
                <a:solidFill>
                  <a:srgbClr val="231F20"/>
                </a:solidFill>
                <a:latin typeface="Arial" panose="020B0604020202020204" pitchFamily="34" charset="0"/>
                <a:ea typeface="Arial" panose="020B0604020202020204" pitchFamily="34" charset="0"/>
              </a:rPr>
              <a:t>Linee di ricerca e applicazioni</a:t>
            </a:r>
          </a:p>
        </p:txBody>
      </p:sp>
      <p:sp>
        <p:nvSpPr>
          <p:cNvPr id="34" name="CasellaDiTesto 33">
            <a:extLst>
              <a:ext uri="{FF2B5EF4-FFF2-40B4-BE49-F238E27FC236}">
                <a16:creationId xmlns:a16="http://schemas.microsoft.com/office/drawing/2014/main" id="{1205CE49-DC2E-4952-8EEC-DA9D33D51673}"/>
              </a:ext>
            </a:extLst>
          </p:cNvPr>
          <p:cNvSpPr txBox="1"/>
          <p:nvPr/>
        </p:nvSpPr>
        <p:spPr>
          <a:xfrm>
            <a:off x="436443" y="2200809"/>
            <a:ext cx="6050125" cy="5693866"/>
          </a:xfrm>
          <a:prstGeom prst="rect">
            <a:avLst/>
          </a:prstGeom>
          <a:noFill/>
        </p:spPr>
        <p:txBody>
          <a:bodyPr wrap="square">
            <a:spAutoFit/>
          </a:bodyPr>
          <a:lstStyle/>
          <a:p>
            <a:pPr marL="342900" lvl="0" indent="-342900" rtl="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Tecniche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numeriche</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sperimentali</a:t>
            </a:r>
            <a:r>
              <a:rPr lang="en-GB" sz="1300" dirty="0">
                <a:effectLst/>
                <a:latin typeface="Calibri" panose="020F0502020204030204" pitchFamily="34" charset="0"/>
                <a:ea typeface="Calibri" panose="020F0502020204030204" pitchFamily="34" charset="0"/>
                <a:cs typeface="Arial" panose="020B0604020202020204" pitchFamily="34" charset="0"/>
              </a:rPr>
              <a:t> per lo studio </a:t>
            </a:r>
            <a:r>
              <a:rPr lang="en-GB" sz="1300" dirty="0" err="1">
                <a:effectLst/>
                <a:latin typeface="Calibri" panose="020F0502020204030204" pitchFamily="34" charset="0"/>
                <a:ea typeface="Calibri" panose="020F0502020204030204" pitchFamily="34" charset="0"/>
                <a:cs typeface="Arial" panose="020B0604020202020204" pitchFamily="34" charset="0"/>
              </a:rPr>
              <a:t>dei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fenomeni</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trasporto</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massa</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quantità</a:t>
            </a:r>
            <a:r>
              <a:rPr lang="en-GB" sz="1300" dirty="0">
                <a:effectLst/>
                <a:latin typeface="Calibri" panose="020F0502020204030204" pitchFamily="34" charset="0"/>
                <a:ea typeface="Calibri" panose="020F0502020204030204" pitchFamily="34" charset="0"/>
                <a:cs typeface="Arial" panose="020B0604020202020204" pitchFamily="34" charset="0"/>
              </a:rPr>
              <a:t> di moto e </a:t>
            </a:r>
            <a:r>
              <a:rPr lang="en-GB" sz="1300" dirty="0" err="1">
                <a:effectLst/>
                <a:latin typeface="Calibri" panose="020F0502020204030204" pitchFamily="34" charset="0"/>
                <a:ea typeface="Calibri" panose="020F0502020204030204" pitchFamily="34" charset="0"/>
                <a:cs typeface="Arial" panose="020B0604020202020204" pitchFamily="34" charset="0"/>
              </a:rPr>
              <a:t>calore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fluidi</a:t>
            </a:r>
            <a:r>
              <a:rPr lang="en-GB" sz="1300" dirty="0">
                <a:latin typeface="Calibri" panose="020F0502020204030204" pitchFamily="34" charset="0"/>
                <a:ea typeface="Calibri" panose="020F0502020204030204" pitchFamily="34" charset="0"/>
                <a:cs typeface="Arial" panose="020B0604020202020204" pitchFamily="34" charset="0"/>
              </a:rPr>
              <a:t>.</a:t>
            </a:r>
            <a:endParaRPr lang="en-GB"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rtl="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Ricerca</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sviluppo</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materiali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innovativi</a:t>
            </a:r>
            <a:r>
              <a:rPr lang="en-GB" sz="1300" dirty="0">
                <a:effectLst/>
                <a:latin typeface="Calibri" panose="020F0502020204030204" pitchFamily="34" charset="0"/>
                <a:ea typeface="Calibri" panose="020F0502020204030204" pitchFamily="34" charset="0"/>
                <a:cs typeface="Arial" panose="020B0604020202020204" pitchFamily="34" charset="0"/>
              </a:rPr>
              <a:t> per </a:t>
            </a:r>
            <a:r>
              <a:rPr lang="en-GB" sz="1300" dirty="0" err="1">
                <a:effectLst/>
                <a:latin typeface="Calibri" panose="020F0502020204030204" pitchFamily="34" charset="0"/>
                <a:ea typeface="Calibri" panose="020F0502020204030204" pitchFamily="34" charset="0"/>
                <a:cs typeface="Arial" panose="020B0604020202020204" pitchFamily="34" charset="0"/>
              </a:rPr>
              <a:t>prodotti</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impianti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industriali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anche</a:t>
            </a:r>
            <a:r>
              <a:rPr lang="en-GB" sz="1300" dirty="0">
                <a:effectLst/>
                <a:latin typeface="Calibri" panose="020F0502020204030204" pitchFamily="34" charset="0"/>
                <a:ea typeface="Calibri" panose="020F0502020204030204" pitchFamily="34" charset="0"/>
                <a:cs typeface="Arial" panose="020B0604020202020204" pitchFamily="34" charset="0"/>
              </a:rPr>
              <a:t> a basso </a:t>
            </a:r>
            <a:r>
              <a:rPr lang="en-GB" sz="1300" dirty="0" err="1">
                <a:effectLst/>
                <a:latin typeface="Calibri" panose="020F0502020204030204" pitchFamily="34" charset="0"/>
                <a:ea typeface="Calibri" panose="020F0502020204030204" pitchFamily="34" charset="0"/>
                <a:cs typeface="Arial" panose="020B0604020202020204" pitchFamily="34" charset="0"/>
              </a:rPr>
              <a:t>impatto</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ambientale</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Progettazione</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materiali</a:t>
            </a:r>
            <a:r>
              <a:rPr lang="en-GB" sz="1300" dirty="0">
                <a:effectLst/>
                <a:latin typeface="Calibri" panose="020F0502020204030204" pitchFamily="34" charset="0"/>
                <a:ea typeface="Calibri" panose="020F0502020204030204" pitchFamily="34" charset="0"/>
                <a:cs typeface="Arial" panose="020B0604020202020204" pitchFamily="34" charset="0"/>
              </a:rPr>
              <a:t> per la </a:t>
            </a:r>
            <a:r>
              <a:rPr lang="en-GB" sz="1300" dirty="0" err="1">
                <a:effectLst/>
                <a:latin typeface="Calibri" panose="020F0502020204030204" pitchFamily="34" charset="0"/>
                <a:ea typeface="Calibri" panose="020F0502020204030204" pitchFamily="34" charset="0"/>
                <a:cs typeface="Arial" panose="020B0604020202020204" pitchFamily="34" charset="0"/>
              </a:rPr>
              <a:t>manifattura</a:t>
            </a:r>
            <a:r>
              <a:rPr lang="en-GB" sz="1300" dirty="0">
                <a:effectLst/>
                <a:latin typeface="Calibri" panose="020F0502020204030204" pitchFamily="34" charset="0"/>
                <a:ea typeface="Calibri" panose="020F0502020204030204" pitchFamily="34" charset="0"/>
                <a:cs typeface="Arial" panose="020B0604020202020204" pitchFamily="34" charset="0"/>
              </a:rPr>
              <a:t> additive</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Analisi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funzionale</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quantitativa</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modellazione</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progettazione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sistemi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meccanici</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metodologie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numeriche</a:t>
            </a:r>
            <a:r>
              <a:rPr lang="en-GB" sz="1300" dirty="0">
                <a:effectLst/>
                <a:latin typeface="Calibri" panose="020F0502020204030204" pitchFamily="34" charset="0"/>
                <a:ea typeface="Calibri" panose="020F0502020204030204" pitchFamily="34" charset="0"/>
                <a:cs typeface="Arial" panose="020B0604020202020204" pitchFamily="34" charset="0"/>
              </a:rPr>
              <a:t> per il </a:t>
            </a:r>
            <a:r>
              <a:rPr lang="en-GB" sz="1300" dirty="0" err="1">
                <a:effectLst/>
                <a:latin typeface="Calibri" panose="020F0502020204030204" pitchFamily="34" charset="0"/>
                <a:ea typeface="Calibri" panose="020F0502020204030204" pitchFamily="34" charset="0"/>
                <a:cs typeface="Arial" panose="020B0604020202020204" pitchFamily="34" charset="0"/>
              </a:rPr>
              <a:t>calcolo</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dello</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stato</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sollecitazione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delle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strutture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meccaniche</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Analisi</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controllo</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delle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vibrazioni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nei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sistemi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meccanici</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Soluzioni</a:t>
            </a:r>
            <a:r>
              <a:rPr lang="en-GB" sz="1300" dirty="0">
                <a:effectLst/>
                <a:latin typeface="Calibri" panose="020F0502020204030204" pitchFamily="34" charset="0"/>
                <a:ea typeface="Calibri" panose="020F0502020204030204" pitchFamily="34" charset="0"/>
                <a:cs typeface="Arial" panose="020B0604020202020204" pitchFamily="34" charset="0"/>
              </a:rPr>
              <a:t> per </a:t>
            </a:r>
            <a:r>
              <a:rPr lang="en-GB" sz="1300" dirty="0" err="1">
                <a:effectLst/>
                <a:latin typeface="Calibri" panose="020F0502020204030204" pitchFamily="34" charset="0"/>
                <a:ea typeface="Calibri" panose="020F0502020204030204" pitchFamily="34" charset="0"/>
                <a:cs typeface="Arial" panose="020B0604020202020204" pitchFamily="34" charset="0"/>
              </a:rPr>
              <a:t>sistemi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meccatronici</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robotizzati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complessi</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Messa</a:t>
            </a:r>
            <a:r>
              <a:rPr lang="en-GB" sz="1300" dirty="0">
                <a:effectLst/>
                <a:latin typeface="Calibri" panose="020F0502020204030204" pitchFamily="34" charset="0"/>
                <a:ea typeface="Calibri" panose="020F0502020204030204" pitchFamily="34" charset="0"/>
                <a:cs typeface="Arial" panose="020B0604020202020204" pitchFamily="34" charset="0"/>
              </a:rPr>
              <a:t> a punto di </a:t>
            </a:r>
            <a:r>
              <a:rPr lang="en-GB" sz="1300" dirty="0" err="1">
                <a:effectLst/>
                <a:latin typeface="Calibri" panose="020F0502020204030204" pitchFamily="34" charset="0"/>
                <a:ea typeface="Calibri" panose="020F0502020204030204" pitchFamily="34" charset="0"/>
                <a:cs typeface="Arial" panose="020B0604020202020204" pitchFamily="34" charset="0"/>
              </a:rPr>
              <a:t>sistemi</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controllo</a:t>
            </a:r>
            <a:r>
              <a:rPr lang="en-GB" sz="1300" dirty="0">
                <a:effectLst/>
                <a:latin typeface="Calibri" panose="020F0502020204030204" pitchFamily="34" charset="0"/>
                <a:ea typeface="Calibri" panose="020F0502020204030204" pitchFamily="34" charset="0"/>
                <a:cs typeface="Arial" panose="020B0604020202020204" pitchFamily="34" charset="0"/>
              </a:rPr>
              <a:t> standard e in tempo </a:t>
            </a:r>
            <a:r>
              <a:rPr lang="en-GB" sz="1300" dirty="0" err="1">
                <a:effectLst/>
                <a:latin typeface="Calibri" panose="020F0502020204030204" pitchFamily="34" charset="0"/>
                <a:ea typeface="Calibri" panose="020F0502020204030204" pitchFamily="34" charset="0"/>
                <a:cs typeface="Arial" panose="020B0604020202020204" pitchFamily="34" charset="0"/>
              </a:rPr>
              <a:t>reale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progettazione</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realizzazione</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controllori</a:t>
            </a:r>
            <a:r>
              <a:rPr lang="en-GB" sz="1300" dirty="0">
                <a:effectLst/>
                <a:latin typeface="Calibri" panose="020F0502020204030204" pitchFamily="34" charset="0"/>
                <a:ea typeface="Calibri" panose="020F0502020204030204" pitchFamily="34" charset="0"/>
                <a:cs typeface="Arial" panose="020B0604020202020204" pitchFamily="34" charset="0"/>
              </a:rPr>
              <a:t> innovative.</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Progettazione</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sviluppo</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sistemi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innovativi</a:t>
            </a:r>
            <a:r>
              <a:rPr lang="en-GB" sz="1300" dirty="0">
                <a:effectLst/>
                <a:latin typeface="Calibri" panose="020F0502020204030204" pitchFamily="34" charset="0"/>
                <a:ea typeface="Calibri" panose="020F0502020204030204" pitchFamily="34" charset="0"/>
                <a:cs typeface="Arial" panose="020B0604020202020204" pitchFamily="34" charset="0"/>
              </a:rPr>
              <a:t> per la </a:t>
            </a:r>
            <a:r>
              <a:rPr lang="en-GB" sz="1300" dirty="0" err="1">
                <a:effectLst/>
                <a:latin typeface="Calibri" panose="020F0502020204030204" pitchFamily="34" charset="0"/>
                <a:ea typeface="Calibri" panose="020F0502020204030204" pitchFamily="34" charset="0"/>
                <a:cs typeface="Arial" panose="020B0604020202020204" pitchFamily="34" charset="0"/>
              </a:rPr>
              <a:t>robotica</a:t>
            </a:r>
            <a:r>
              <a:rPr lang="en-GB" sz="1300" dirty="0">
                <a:effectLst/>
                <a:latin typeface="Calibri" panose="020F0502020204030204" pitchFamily="34" charset="0"/>
                <a:ea typeface="Calibri" panose="020F0502020204030204" pitchFamily="34" charset="0"/>
                <a:cs typeface="Arial" panose="020B0604020202020204" pitchFamily="34" charset="0"/>
              </a:rPr>
              <a:t> non </a:t>
            </a:r>
            <a:r>
              <a:rPr lang="en-GB" sz="1300" dirty="0" err="1">
                <a:effectLst/>
                <a:latin typeface="Calibri" panose="020F0502020204030204" pitchFamily="34" charset="0"/>
                <a:ea typeface="Calibri" panose="020F0502020204030204" pitchFamily="34" charset="0"/>
                <a:cs typeface="Arial" panose="020B0604020202020204" pitchFamily="34" charset="0"/>
              </a:rPr>
              <a:t>convenzionale</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sistemi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telerobotici</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tattili</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Gestione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snella</a:t>
            </a:r>
            <a:r>
              <a:rPr lang="en-GB" sz="1300" dirty="0">
                <a:latin typeface="Calibri" panose="020F0502020204030204" pitchFamily="34" charset="0"/>
                <a:ea typeface="Calibri" panose="020F0502020204030204" pitchFamily="34" charset="0"/>
                <a:cs typeface="Arial" panose="020B0604020202020204" pitchFamily="34" charset="0"/>
              </a:rPr>
              <a:t>.</a:t>
            </a:r>
            <a:endParaRPr lang="en-GB"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Modellazione</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soluzione</a:t>
            </a:r>
            <a:r>
              <a:rPr lang="en-GB" sz="1300" dirty="0">
                <a:effectLst/>
                <a:latin typeface="Calibri" panose="020F0502020204030204" pitchFamily="34" charset="0"/>
                <a:ea typeface="Calibri" panose="020F0502020204030204" pitchFamily="34" charset="0"/>
                <a:cs typeface="Arial" panose="020B0604020202020204" pitchFamily="34" charset="0"/>
              </a:rPr>
              <a:t> con </a:t>
            </a:r>
            <a:r>
              <a:rPr lang="en-GB" sz="1300" dirty="0" err="1">
                <a:effectLst/>
                <a:latin typeface="Calibri" panose="020F0502020204030204" pitchFamily="34" charset="0"/>
                <a:ea typeface="Calibri" panose="020F0502020204030204" pitchFamily="34" charset="0"/>
                <a:cs typeface="Arial" panose="020B0604020202020204" pitchFamily="34" charset="0"/>
              </a:rPr>
              <a:t>tecniche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esatte</a:t>
            </a:r>
            <a:r>
              <a:rPr lang="en-GB" sz="1300" dirty="0">
                <a:effectLst/>
                <a:latin typeface="Calibri" panose="020F0502020204030204" pitchFamily="34" charset="0"/>
                <a:ea typeface="Calibri" panose="020F0502020204030204" pitchFamily="34" charset="0"/>
                <a:cs typeface="Arial" panose="020B0604020202020204" pitchFamily="34" charset="0"/>
              </a:rPr>
              <a:t> ed </a:t>
            </a:r>
            <a:r>
              <a:rPr lang="en-GB" sz="1300" dirty="0" err="1">
                <a:effectLst/>
                <a:latin typeface="Calibri" panose="020F0502020204030204" pitchFamily="34" charset="0"/>
                <a:ea typeface="Calibri" panose="020F0502020204030204" pitchFamily="34" charset="0"/>
                <a:cs typeface="Arial" panose="020B0604020202020204" pitchFamily="34" charset="0"/>
              </a:rPr>
              <a:t>euristiche</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problemi</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ottimizzazione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relativi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alla</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gestione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della</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produzione</a:t>
            </a:r>
            <a:r>
              <a:rPr lang="en-GB" sz="1300" dirty="0">
                <a:effectLst/>
                <a:latin typeface="Calibri" panose="020F0502020204030204" pitchFamily="34" charset="0"/>
                <a:ea typeface="Calibri" panose="020F0502020204030204" pitchFamily="34" charset="0"/>
                <a:cs typeface="Arial" panose="020B0604020202020204" pitchFamily="34" charset="0"/>
              </a:rPr>
              <a:t> e del </a:t>
            </a:r>
            <a:r>
              <a:rPr lang="en-GB" sz="1300" dirty="0" err="1">
                <a:effectLst/>
                <a:latin typeface="Calibri" panose="020F0502020204030204" pitchFamily="34" charset="0"/>
                <a:ea typeface="Calibri" panose="020F0502020204030204" pitchFamily="34" charset="0"/>
                <a:cs typeface="Arial" panose="020B0604020202020204" pitchFamily="34" charset="0"/>
              </a:rPr>
              <a:t>personale</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effectLst/>
                <a:latin typeface="Calibri" panose="020F0502020204030204" pitchFamily="34" charset="0"/>
                <a:ea typeface="Calibri" panose="020F0502020204030204" pitchFamily="34" charset="0"/>
                <a:cs typeface="Arial" panose="020B0604020202020204" pitchFamily="34" charset="0"/>
              </a:rPr>
              <a:t>Magazzini</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manutenzione</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it-IT" sz="1300" dirty="0">
                <a:latin typeface="Calibri" panose="020F0502020204030204" pitchFamily="34" charset="0"/>
                <a:ea typeface="Calibri" panose="020F0502020204030204" pitchFamily="34" charset="0"/>
                <a:cs typeface="Arial" panose="020B0604020202020204" pitchFamily="34" charset="0"/>
              </a:rPr>
              <a:t>Gestione della catena di approvvigionamento industriale </a:t>
            </a:r>
            <a:r>
              <a:rPr lang="en-GB" sz="1300" dirty="0">
                <a:effectLst/>
                <a:latin typeface="Calibri" panose="020F0502020204030204" pitchFamily="34" charset="0"/>
                <a:ea typeface="Calibri" panose="020F0502020204030204" pitchFamily="34" charset="0"/>
                <a:cs typeface="Arial" panose="020B0604020202020204" pitchFamily="34" charset="0"/>
              </a:rPr>
              <a:t>e </a:t>
            </a:r>
            <a:r>
              <a:rPr lang="en-GB" sz="1300" dirty="0" err="1">
                <a:effectLst/>
                <a:latin typeface="Calibri" panose="020F0502020204030204" pitchFamily="34" charset="0"/>
                <a:ea typeface="Calibri" panose="020F0502020204030204" pitchFamily="34" charset="0"/>
                <a:cs typeface="Arial" panose="020B0604020202020204" pitchFamily="34" charset="0"/>
              </a:rPr>
              <a:t>logistica</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inversa</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latin typeface="Calibri" panose="020F0502020204030204" pitchFamily="34" charset="0"/>
                <a:ea typeface="Calibri" panose="020F0502020204030204" pitchFamily="34" charset="0"/>
                <a:cs typeface="Arial" panose="020B0604020202020204" pitchFamily="34" charset="0"/>
              </a:rPr>
              <a:t>A</a:t>
            </a:r>
            <a:r>
              <a:rPr lang="en-GB" sz="1300" dirty="0" err="1">
                <a:effectLst/>
                <a:latin typeface="Calibri" panose="020F0502020204030204" pitchFamily="34" charset="0"/>
                <a:ea typeface="Calibri" panose="020F0502020204030204" pitchFamily="34" charset="0"/>
                <a:cs typeface="Arial" panose="020B0604020202020204" pitchFamily="34" charset="0"/>
              </a:rPr>
              <a:t>pprocci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computazionali</a:t>
            </a:r>
            <a:r>
              <a:rPr lang="en-GB" sz="1300" dirty="0">
                <a:effectLst/>
                <a:latin typeface="Calibri" panose="020F0502020204030204" pitchFamily="34" charset="0"/>
                <a:ea typeface="Calibri" panose="020F0502020204030204" pitchFamily="34" charset="0"/>
                <a:cs typeface="Arial" panose="020B0604020202020204" pitchFamily="34" charset="0"/>
              </a:rPr>
              <a:t> per il </a:t>
            </a:r>
            <a:r>
              <a:rPr lang="en-GB" sz="1300" dirty="0" err="1">
                <a:effectLst/>
                <a:latin typeface="Calibri" panose="020F0502020204030204" pitchFamily="34" charset="0"/>
                <a:ea typeface="Calibri" panose="020F0502020204030204" pitchFamily="34" charset="0"/>
                <a:cs typeface="Arial" panose="020B0604020202020204" pitchFamily="34" charset="0"/>
              </a:rPr>
              <a:t>calcolo</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de.lla</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radiazione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acustica</a:t>
            </a:r>
            <a:r>
              <a:rPr lang="en-GB" sz="1300" dirty="0">
                <a:effectLst/>
                <a:latin typeface="Calibri" panose="020F0502020204030204" pitchFamily="34" charset="0"/>
                <a:ea typeface="Calibri" panose="020F0502020204030204" pitchFamily="34" charset="0"/>
                <a:cs typeface="Arial" panose="020B0604020202020204" pitchFamily="34" charset="0"/>
              </a:rPr>
              <a:t> in </a:t>
            </a:r>
            <a:r>
              <a:rPr lang="en-GB" sz="1300" dirty="0" err="1">
                <a:effectLst/>
                <a:latin typeface="Calibri" panose="020F0502020204030204" pitchFamily="34" charset="0"/>
                <a:ea typeface="Calibri" panose="020F0502020204030204" pitchFamily="34" charset="0"/>
                <a:cs typeface="Arial" panose="020B0604020202020204" pitchFamily="34" charset="0"/>
              </a:rPr>
              <a:t>ambiente</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latin typeface="Calibri" panose="020F0502020204030204" pitchFamily="34" charset="0"/>
                <a:ea typeface="Calibri" panose="020F0502020204030204" pitchFamily="34" charset="0"/>
                <a:cs typeface="Arial" panose="020B0604020202020204" pitchFamily="34" charset="0"/>
              </a:rPr>
              <a:t>S</a:t>
            </a:r>
            <a:r>
              <a:rPr lang="en-GB" sz="1300" dirty="0" err="1">
                <a:effectLst/>
                <a:latin typeface="Calibri" panose="020F0502020204030204" pitchFamily="34" charset="0"/>
                <a:ea typeface="Calibri" panose="020F0502020204030204" pitchFamily="34" charset="0"/>
                <a:cs typeface="Arial" panose="020B0604020202020204" pitchFamily="34" charset="0"/>
              </a:rPr>
              <a:t>trutture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intelligenti</a:t>
            </a:r>
            <a:r>
              <a:rPr lang="en-GB" sz="1300" dirty="0">
                <a:effectLst/>
                <a:latin typeface="Calibri" panose="020F0502020204030204" pitchFamily="34" charset="0"/>
                <a:ea typeface="Calibri" panose="020F0502020204030204" pitchFamily="34" charset="0"/>
                <a:cs typeface="Arial" panose="020B0604020202020204" pitchFamily="34" charset="0"/>
              </a:rPr>
              <a:t> per la </a:t>
            </a:r>
            <a:r>
              <a:rPr lang="en-GB" sz="1300" dirty="0" err="1">
                <a:effectLst/>
                <a:latin typeface="Calibri" panose="020F0502020204030204" pitchFamily="34" charset="0"/>
                <a:ea typeface="Calibri" panose="020F0502020204030204" pitchFamily="34" charset="0"/>
                <a:cs typeface="Arial" panose="020B0604020202020204" pitchFamily="34" charset="0"/>
              </a:rPr>
              <a:t>riduzione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della</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radiazione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latin typeface="Calibri" panose="020F0502020204030204" pitchFamily="34" charset="0"/>
                <a:ea typeface="Calibri" panose="020F0502020204030204" pitchFamily="34" charset="0"/>
                <a:cs typeface="Arial" panose="020B0604020202020204" pitchFamily="34" charset="0"/>
              </a:rPr>
              <a:t>a</a:t>
            </a:r>
            <a:r>
              <a:rPr lang="en-GB" sz="1300" dirty="0" err="1">
                <a:effectLst/>
                <a:latin typeface="Calibri" panose="020F0502020204030204" pitchFamily="34" charset="0"/>
                <a:ea typeface="Calibri" panose="020F0502020204030204" pitchFamily="34" charset="0"/>
                <a:cs typeface="Arial" panose="020B0604020202020204" pitchFamily="34" charset="0"/>
              </a:rPr>
              <a:t>custica</a:t>
            </a:r>
            <a:r>
              <a:rPr lang="en-GB" sz="1300" dirty="0">
                <a:effectLst/>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latin typeface="Calibri" panose="020F0502020204030204" pitchFamily="34" charset="0"/>
                <a:ea typeface="Calibri" panose="020F0502020204030204" pitchFamily="34" charset="0"/>
                <a:cs typeface="Arial" panose="020B0604020202020204" pitchFamily="34" charset="0"/>
              </a:rPr>
              <a:t>C</a:t>
            </a:r>
            <a:r>
              <a:rPr lang="en-GB" sz="1300" dirty="0" err="1">
                <a:effectLst/>
                <a:latin typeface="Calibri" panose="020F0502020204030204" pitchFamily="34" charset="0"/>
                <a:ea typeface="Calibri" panose="020F0502020204030204" pitchFamily="34" charset="0"/>
                <a:cs typeface="Arial" panose="020B0604020202020204" pitchFamily="34" charset="0"/>
              </a:rPr>
              <a:t>aratterizzazione</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processi</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verifica</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impianti</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depurazione</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latin typeface="Calibri" panose="020F0502020204030204" pitchFamily="34" charset="0"/>
                <a:ea typeface="Calibri" panose="020F0502020204030204" pitchFamily="34" charset="0"/>
                <a:cs typeface="Arial" panose="020B0604020202020204" pitchFamily="34" charset="0"/>
              </a:rPr>
              <a:t>Ottimizzazione</a:t>
            </a:r>
            <a:r>
              <a:rPr lang="en-GB" sz="1300" dirty="0">
                <a:latin typeface="Calibri" panose="020F0502020204030204" pitchFamily="34" charset="0"/>
                <a:ea typeface="Calibri" panose="020F0502020204030204" pitchFamily="34" charset="0"/>
                <a:cs typeface="Arial" panose="020B0604020202020204" pitchFamily="34" charset="0"/>
              </a:rPr>
              <a:t> di </a:t>
            </a:r>
            <a:r>
              <a:rPr lang="en-GB" sz="1300" dirty="0" err="1">
                <a:latin typeface="Calibri" panose="020F0502020204030204" pitchFamily="34" charset="0"/>
                <a:ea typeface="Calibri" panose="020F0502020204030204" pitchFamily="34" charset="0"/>
                <a:cs typeface="Arial" panose="020B0604020202020204" pitchFamily="34" charset="0"/>
              </a:rPr>
              <a:t>s</a:t>
            </a:r>
            <a:r>
              <a:rPr lang="en-GB" sz="1300" dirty="0" err="1">
                <a:effectLst/>
                <a:latin typeface="Calibri" panose="020F0502020204030204" pitchFamily="34" charset="0"/>
                <a:ea typeface="Calibri" panose="020F0502020204030204" pitchFamily="34" charset="0"/>
                <a:cs typeface="Arial" panose="020B0604020202020204" pitchFamily="34" charset="0"/>
              </a:rPr>
              <a:t>istemi</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recupero</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degli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scarti</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processo</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latin typeface="Calibri" panose="020F0502020204030204" pitchFamily="34" charset="0"/>
                <a:ea typeface="Calibri" panose="020F0502020204030204" pitchFamily="34" charset="0"/>
                <a:cs typeface="Arial" panose="020B0604020202020204" pitchFamily="34" charset="0"/>
              </a:rPr>
              <a:t>C</a:t>
            </a:r>
            <a:r>
              <a:rPr lang="en-GB" sz="1300" dirty="0" err="1">
                <a:effectLst/>
                <a:latin typeface="Calibri" panose="020F0502020204030204" pitchFamily="34" charset="0"/>
                <a:ea typeface="Calibri" panose="020F0502020204030204" pitchFamily="34" charset="0"/>
                <a:cs typeface="Arial" panose="020B0604020202020204" pitchFamily="34" charset="0"/>
              </a:rPr>
              <a:t>ontrollo</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ottimo</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sistemi</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meccanici</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latin typeface="Calibri" panose="020F0502020204030204" pitchFamily="34" charset="0"/>
                <a:ea typeface="Calibri" panose="020F0502020204030204" pitchFamily="34" charset="0"/>
                <a:cs typeface="Arial" panose="020B0604020202020204" pitchFamily="34" charset="0"/>
              </a:rPr>
              <a:t>C</a:t>
            </a:r>
            <a:r>
              <a:rPr lang="en-GB" sz="1300" dirty="0" err="1">
                <a:effectLst/>
                <a:latin typeface="Calibri" panose="020F0502020204030204" pitchFamily="34" charset="0"/>
                <a:ea typeface="Calibri" panose="020F0502020204030204" pitchFamily="34" charset="0"/>
                <a:cs typeface="Arial" panose="020B0604020202020204" pitchFamily="34" charset="0"/>
              </a:rPr>
              <a:t>ontrollo</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della</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produzione</a:t>
            </a:r>
            <a:r>
              <a:rPr lang="en-GB" sz="1300" dirty="0">
                <a:effectLst/>
                <a:latin typeface="Calibri" panose="020F0502020204030204" pitchFamily="34" charset="0"/>
                <a:ea typeface="Calibri" panose="020F0502020204030204" pitchFamily="34" charset="0"/>
                <a:cs typeface="Arial" panose="020B0604020202020204" pitchFamily="34" charset="0"/>
              </a:rPr>
              <a:t> e </a:t>
            </a:r>
            <a:r>
              <a:rPr lang="en-GB" sz="1300" dirty="0" err="1">
                <a:effectLst/>
                <a:latin typeface="Calibri" panose="020F0502020204030204" pitchFamily="34" charset="0"/>
                <a:ea typeface="Calibri" panose="020F0502020204030204" pitchFamily="34" charset="0"/>
                <a:cs typeface="Arial" panose="020B0604020202020204" pitchFamily="34" charset="0"/>
              </a:rPr>
              <a:t>della</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distribuzione</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prodotti</a:t>
            </a:r>
            <a:r>
              <a:rPr lang="en-GB" sz="1300" dirty="0">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300" dirty="0" err="1">
                <a:latin typeface="Calibri" panose="020F0502020204030204" pitchFamily="34" charset="0"/>
                <a:ea typeface="Calibri" panose="020F0502020204030204" pitchFamily="34" charset="0"/>
                <a:cs typeface="Arial" panose="020B0604020202020204" pitchFamily="34" charset="0"/>
              </a:rPr>
              <a:t>C</a:t>
            </a:r>
            <a:r>
              <a:rPr lang="en-GB" sz="1300" dirty="0" err="1">
                <a:effectLst/>
                <a:latin typeface="Calibri" panose="020F0502020204030204" pitchFamily="34" charset="0"/>
                <a:ea typeface="Calibri" panose="020F0502020204030204" pitchFamily="34" charset="0"/>
                <a:cs typeface="Arial" panose="020B0604020202020204" pitchFamily="34" charset="0"/>
              </a:rPr>
              <a:t>ontrollo</a:t>
            </a:r>
            <a:r>
              <a:rPr lang="en-GB" sz="1300" dirty="0">
                <a:effectLst/>
                <a:latin typeface="Calibri" panose="020F0502020204030204" pitchFamily="34" charset="0"/>
                <a:ea typeface="Calibri" panose="020F0502020204030204" pitchFamily="34" charset="0"/>
                <a:cs typeface="Arial" panose="020B0604020202020204" pitchFamily="34" charset="0"/>
              </a:rPr>
              <a:t> e la </a:t>
            </a:r>
            <a:r>
              <a:rPr lang="en-GB" sz="1300" dirty="0" err="1">
                <a:effectLst/>
                <a:latin typeface="Calibri" panose="020F0502020204030204" pitchFamily="34" charset="0"/>
                <a:ea typeface="Calibri" panose="020F0502020204030204" pitchFamily="34" charset="0"/>
                <a:cs typeface="Arial" panose="020B0604020202020204" pitchFamily="34" charset="0"/>
              </a:rPr>
              <a:t>stabilizzabilità</a:t>
            </a:r>
            <a:r>
              <a:rPr lang="en-GB" sz="1300" dirty="0">
                <a:effectLst/>
                <a:latin typeface="Calibri" panose="020F0502020204030204" pitchFamily="34" charset="0"/>
                <a:ea typeface="Calibri" panose="020F0502020204030204" pitchFamily="34" charset="0"/>
                <a:cs typeface="Arial" panose="020B0604020202020204" pitchFamily="34" charset="0"/>
              </a:rPr>
              <a:t> </a:t>
            </a:r>
            <a:r>
              <a:rPr lang="en-GB" sz="1300" dirty="0" err="1">
                <a:effectLst/>
                <a:latin typeface="Calibri" panose="020F0502020204030204" pitchFamily="34" charset="0"/>
                <a:ea typeface="Calibri" panose="020F0502020204030204" pitchFamily="34" charset="0"/>
                <a:cs typeface="Arial" panose="020B0604020202020204" pitchFamily="34" charset="0"/>
              </a:rPr>
              <a:t>dell'equilibrio</a:t>
            </a:r>
            <a:r>
              <a:rPr lang="en-GB" sz="1300" dirty="0">
                <a:effectLst/>
                <a:latin typeface="Calibri" panose="020F0502020204030204" pitchFamily="34" charset="0"/>
                <a:ea typeface="Calibri" panose="020F0502020204030204" pitchFamily="34" charset="0"/>
                <a:cs typeface="Arial" panose="020B0604020202020204" pitchFamily="34" charset="0"/>
              </a:rPr>
              <a:t> di </a:t>
            </a:r>
            <a:r>
              <a:rPr lang="en-GB" sz="1300" dirty="0" err="1">
                <a:effectLst/>
                <a:latin typeface="Calibri" panose="020F0502020204030204" pitchFamily="34" charset="0"/>
                <a:ea typeface="Calibri" panose="020F0502020204030204" pitchFamily="34" charset="0"/>
                <a:cs typeface="Arial" panose="020B0604020202020204" pitchFamily="34" charset="0"/>
              </a:rPr>
              <a:t>sistemi</a:t>
            </a:r>
            <a:r>
              <a:rPr lang="en-GB" sz="1300" dirty="0">
                <a:effectLst/>
                <a:latin typeface="Calibri" panose="020F0502020204030204" pitchFamily="34" charset="0"/>
                <a:ea typeface="Calibri" panose="020F0502020204030204" pitchFamily="34" charset="0"/>
                <a:cs typeface="Arial" panose="020B0604020202020204" pitchFamily="34" charset="0"/>
              </a:rPr>
              <a:t> a </a:t>
            </a:r>
            <a:r>
              <a:rPr lang="en-GB" sz="1300" dirty="0" err="1">
                <a:effectLst/>
                <a:latin typeface="Calibri" panose="020F0502020204030204" pitchFamily="34" charset="0"/>
                <a:ea typeface="Calibri" panose="020F0502020204030204" pitchFamily="34" charset="0"/>
                <a:cs typeface="Arial" panose="020B0604020202020204" pitchFamily="34" charset="0"/>
              </a:rPr>
              <a:t>commutazione</a:t>
            </a:r>
            <a:r>
              <a:rPr lang="en-GB" sz="1300" dirty="0">
                <a:effectLst/>
                <a:latin typeface="Calibri" panose="020F0502020204030204" pitchFamily="34" charset="0"/>
                <a:ea typeface="Calibri" panose="020F0502020204030204" pitchFamily="34" charset="0"/>
                <a:cs typeface="Arial" panose="020B0604020202020204" pitchFamily="34" charset="0"/>
              </a:rPr>
              <a:t>.</a:t>
            </a:r>
            <a:endParaRPr lang="it-IT" sz="13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5" name="CasellaDiTesto 34">
            <a:extLst>
              <a:ext uri="{FF2B5EF4-FFF2-40B4-BE49-F238E27FC236}">
                <a16:creationId xmlns:a16="http://schemas.microsoft.com/office/drawing/2014/main" id="{3CD5FDBC-7257-4FFD-96FC-7B57A3487DEC}"/>
              </a:ext>
            </a:extLst>
          </p:cNvPr>
          <p:cNvSpPr txBox="1"/>
          <p:nvPr/>
        </p:nvSpPr>
        <p:spPr>
          <a:xfrm>
            <a:off x="2151529" y="8139516"/>
            <a:ext cx="4407477" cy="1446550"/>
          </a:xfrm>
          <a:prstGeom prst="rect">
            <a:avLst/>
          </a:prstGeom>
          <a:noFill/>
        </p:spPr>
        <p:txBody>
          <a:bodyPr wrap="square" rtlCol="0">
            <a:spAutoFit/>
          </a:bodyPr>
          <a:lstStyle/>
          <a:p>
            <a:pPr defTabSz="1477954">
              <a:tabLst>
                <a:tab pos="804858" algn="l"/>
                <a:tab pos="2868596" algn="l"/>
              </a:tabLst>
            </a:pPr>
            <a:r>
              <a:rPr lang="it-IT" sz="1100" b="1" dirty="0"/>
              <a:t>Location: </a:t>
            </a:r>
            <a:r>
              <a:rPr lang="it-IT" sz="1100" dirty="0"/>
              <a:t>Campus Rizzi, Via delle Scienze 206, 33100 Udine</a:t>
            </a:r>
          </a:p>
          <a:p>
            <a:pPr defTabSz="1477954">
              <a:tabLst>
                <a:tab pos="804858" algn="l"/>
                <a:tab pos="2868596" algn="l"/>
              </a:tabLst>
            </a:pPr>
            <a:r>
              <a:rPr lang="it-IT" sz="1100" dirty="0"/>
              <a:t/>
            </a:r>
            <a:br>
              <a:rPr lang="it-IT" sz="1100" dirty="0"/>
            </a:br>
            <a:r>
              <a:rPr lang="it-IT" sz="1100" dirty="0"/>
              <a:t>Ricerca: 	ricerca.dpia@uniud.it 	Tel.+39 0432 558714</a:t>
            </a:r>
            <a:br>
              <a:rPr lang="it-IT" sz="1100" dirty="0"/>
            </a:br>
            <a:r>
              <a:rPr lang="it-IT" sz="1100" dirty="0"/>
              <a:t>Responsabile dei Servizi Dipartimentali  	Tel.+39 0432 558549   </a:t>
            </a:r>
          </a:p>
          <a:p>
            <a:pPr defTabSz="1346192">
              <a:tabLst>
                <a:tab pos="804858" algn="l"/>
                <a:tab pos="2870184" algn="l"/>
              </a:tabLst>
            </a:pPr>
            <a:r>
              <a:rPr lang="it-IT" sz="1100" dirty="0"/>
              <a:t>                                                                                  	Fax</a:t>
            </a:r>
            <a:r>
              <a:rPr lang="it-IT" sz="500" dirty="0"/>
              <a:t> </a:t>
            </a:r>
            <a:r>
              <a:rPr lang="it-IT" sz="1100" dirty="0"/>
              <a:t>+39 0432 558251</a:t>
            </a:r>
          </a:p>
          <a:p>
            <a:pPr defTabSz="1346192">
              <a:tabLst>
                <a:tab pos="804858" algn="l"/>
              </a:tabLst>
            </a:pPr>
            <a:r>
              <a:rPr lang="it-IT" sz="1100" dirty="0"/>
              <a:t>c.f.        80014550307</a:t>
            </a:r>
            <a:br>
              <a:rPr lang="it-IT" sz="1100" dirty="0"/>
            </a:br>
            <a:r>
              <a:rPr lang="it-IT" sz="1100" dirty="0"/>
              <a:t>p.IVA    01071600306</a:t>
            </a:r>
          </a:p>
          <a:p>
            <a:pPr defTabSz="1346192">
              <a:tabLst>
                <a:tab pos="804858" algn="l"/>
              </a:tabLst>
            </a:pPr>
            <a:r>
              <a:rPr lang="it-IT" sz="1100" dirty="0"/>
              <a:t>pec: dpia@postacert.uniud.it</a:t>
            </a:r>
            <a:endParaRPr lang="it-IT" sz="1100" b="1" dirty="0"/>
          </a:p>
        </p:txBody>
      </p:sp>
      <p:pic>
        <p:nvPicPr>
          <p:cNvPr id="37" name="Immagine 36">
            <a:extLst>
              <a:ext uri="{FF2B5EF4-FFF2-40B4-BE49-F238E27FC236}">
                <a16:creationId xmlns:a16="http://schemas.microsoft.com/office/drawing/2014/main" id="{ED02F03A-68BB-4F2D-B806-90C95C9D1190}"/>
              </a:ext>
            </a:extLst>
          </p:cNvPr>
          <p:cNvPicPr>
            <a:picLocks/>
          </p:cNvPicPr>
          <p:nvPr/>
        </p:nvPicPr>
        <p:blipFill>
          <a:blip r:embed="rId3"/>
          <a:stretch>
            <a:fillRect/>
          </a:stretch>
        </p:blipFill>
        <p:spPr>
          <a:xfrm rot="5400000">
            <a:off x="1358489" y="8747448"/>
            <a:ext cx="1368000" cy="218080"/>
          </a:xfrm>
          <a:prstGeom prst="rect">
            <a:avLst/>
          </a:prstGeom>
        </p:spPr>
      </p:pic>
      <p:pic>
        <p:nvPicPr>
          <p:cNvPr id="40" name="Immagine 39">
            <a:extLst>
              <a:ext uri="{FF2B5EF4-FFF2-40B4-BE49-F238E27FC236}">
                <a16:creationId xmlns:a16="http://schemas.microsoft.com/office/drawing/2014/main" id="{0AB799F8-7457-4C96-B9D0-6FB586B9804E}"/>
              </a:ext>
            </a:extLst>
          </p:cNvPr>
          <p:cNvPicPr>
            <a:picLocks noChangeAspect="1"/>
          </p:cNvPicPr>
          <p:nvPr/>
        </p:nvPicPr>
        <p:blipFill rotWithShape="1">
          <a:blip r:embed="rId4"/>
          <a:srcRect t="27691" r="5557" b="28689"/>
          <a:stretch/>
        </p:blipFill>
        <p:spPr>
          <a:xfrm>
            <a:off x="436464" y="8142036"/>
            <a:ext cx="1476000" cy="1428902"/>
          </a:xfrm>
          <a:prstGeom prst="rect">
            <a:avLst/>
          </a:prstGeom>
        </p:spPr>
      </p:pic>
      <p:sp>
        <p:nvSpPr>
          <p:cNvPr id="22" name="Line 2"/>
          <p:cNvSpPr>
            <a:spLocks noChangeShapeType="1"/>
          </p:cNvSpPr>
          <p:nvPr/>
        </p:nvSpPr>
        <p:spPr bwMode="auto">
          <a:xfrm>
            <a:off x="2223293" y="8139516"/>
            <a:ext cx="4176712" cy="0"/>
          </a:xfrm>
          <a:prstGeom prst="line">
            <a:avLst/>
          </a:prstGeom>
          <a:noFill/>
          <a:ln w="19050">
            <a:solidFill>
              <a:srgbClr val="231F2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2131519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54709" y="1789004"/>
            <a:ext cx="6386820" cy="612796"/>
          </a:xfrm>
          <a:prstGeom prst="rect">
            <a:avLst/>
          </a:prstGeom>
        </p:spPr>
        <p:txBody>
          <a:bodyPr wrap="square">
            <a:spAutoFit/>
          </a:bodyPr>
          <a:lstStyle/>
          <a:p>
            <a:pPr marL="87312" marR="91440" algn="r">
              <a:lnSpc>
                <a:spcPts val="1500"/>
              </a:lnSpc>
              <a:spcBef>
                <a:spcPts val="825"/>
              </a:spcBef>
              <a:tabLst>
                <a:tab pos="6907490" algn="l"/>
              </a:tabLst>
            </a:pPr>
            <a:r>
              <a:rPr lang="it-IT" sz="2400" b="1" dirty="0"/>
              <a:t>TECNOLOGIE DI INFORMAZIONE E</a:t>
            </a:r>
          </a:p>
          <a:p>
            <a:pPr marL="87312" marR="91440" algn="r">
              <a:lnSpc>
                <a:spcPts val="1500"/>
              </a:lnSpc>
              <a:spcBef>
                <a:spcPts val="825"/>
              </a:spcBef>
              <a:tabLst>
                <a:tab pos="6907490" algn="l"/>
              </a:tabLst>
            </a:pPr>
            <a:r>
              <a:rPr lang="it-IT" sz="2400" b="1" dirty="0">
                <a:solidFill>
                  <a:srgbClr val="231F20"/>
                </a:solidFill>
                <a:ea typeface="Arial" panose="020B0604020202020204" pitchFamily="34" charset="0"/>
              </a:rPr>
              <a:t>COMUNICAZIONE</a:t>
            </a:r>
          </a:p>
        </p:txBody>
      </p:sp>
      <p:sp>
        <p:nvSpPr>
          <p:cNvPr id="11" name="Rettangolo 10"/>
          <p:cNvSpPr/>
          <p:nvPr/>
        </p:nvSpPr>
        <p:spPr>
          <a:xfrm>
            <a:off x="2426078" y="2937542"/>
            <a:ext cx="3888000" cy="5493812"/>
          </a:xfrm>
          <a:prstGeom prst="rect">
            <a:avLst/>
          </a:prstGeom>
        </p:spPr>
        <p:txBody>
          <a:bodyPr wrap="square">
            <a:spAutoFit/>
          </a:bodyPr>
          <a:lstStyle/>
          <a:p>
            <a:pPr algn="just">
              <a:buClr>
                <a:srgbClr val="FFFFFF"/>
              </a:buClr>
              <a:buSzPts val="1000"/>
              <a:tabLst>
                <a:tab pos="154940" algn="l"/>
              </a:tabLst>
            </a:pPr>
            <a:r>
              <a:rPr lang="it-IT" sz="1350" dirty="0">
                <a:effectLst/>
                <a:latin typeface="Calibri" panose="020F0502020204030204" pitchFamily="34" charset="0"/>
                <a:ea typeface="Calibri" panose="020F0502020204030204" pitchFamily="34" charset="0"/>
              </a:rPr>
              <a:t>Riguardo lo sviluppo di applicazioni legate all’ICT, il DPIA mette in campo competenze teoriche, modellistiche e sperimentali ad ampio spettro, che vanno dallo sviluppo dei singoli dispositivi di nuova generazione per le tecnologie nano-elettroniche e fotoniche, fino al progetto e la gestione di sistemi elettronici completi. In particolare, sono presenti attività legate allo sviluppo dei dispositivi a semiconduttore e al progetto di circuiti integrati per il power management (in applicazioni computing) e la comunicazione ad alta velocità</a:t>
            </a:r>
            <a:r>
              <a:rPr lang="it-IT" sz="1350" dirty="0">
                <a:effectLst/>
                <a:latin typeface="Calibri" panose="020F0502020204030204" pitchFamily="34" charset="0"/>
                <a:ea typeface="Calibri" panose="020F0502020204030204" pitchFamily="34" charset="0"/>
                <a:cs typeface="Arial" panose="020B0604020202020204" pitchFamily="34" charset="0"/>
              </a:rPr>
              <a:t> con elevata efficienza energetica (per applicazioni automotive)</a:t>
            </a:r>
            <a:r>
              <a:rPr lang="it-IT" sz="1350" dirty="0">
                <a:effectLst/>
                <a:latin typeface="Calibri" panose="020F0502020204030204" pitchFamily="34" charset="0"/>
                <a:ea typeface="Calibri" panose="020F0502020204030204" pitchFamily="34" charset="0"/>
              </a:rPr>
              <a:t>. Inoltre, le competenze riguardano l'interconnessione ottica e l’ottica integrata, il progetto di sistemi avanzati di telecomunicazione e l’elaborazione dei segnali, la progettazione e la prototipazione di antenne. Le competenze coprono anche lo sviluppo di sensoristica in ambito </a:t>
            </a:r>
            <a:r>
              <a:rPr lang="it-IT" sz="1350" dirty="0" err="1">
                <a:effectLst/>
                <a:latin typeface="Calibri" panose="020F0502020204030204" pitchFamily="34" charset="0"/>
                <a:ea typeface="Calibri" panose="020F0502020204030204" pitchFamily="34" charset="0"/>
              </a:rPr>
              <a:t>bio</a:t>
            </a:r>
            <a:r>
              <a:rPr lang="it-IT" sz="1350" dirty="0">
                <a:effectLst/>
                <a:latin typeface="Calibri" panose="020F0502020204030204" pitchFamily="34" charset="0"/>
                <a:ea typeface="Calibri" panose="020F0502020204030204" pitchFamily="34" charset="0"/>
              </a:rPr>
              <a:t>-medicale e per lo studio delle particelle ad alta energia, </a:t>
            </a:r>
            <a:r>
              <a:rPr lang="it-IT" sz="1350" dirty="0">
                <a:effectLst/>
                <a:latin typeface="Calibri" panose="020F0502020204030204" pitchFamily="34" charset="0"/>
                <a:ea typeface="Calibri" panose="020F0502020204030204" pitchFamily="34" charset="0"/>
                <a:cs typeface="Arial" panose="020B0604020202020204" pitchFamily="34" charset="0"/>
              </a:rPr>
              <a:t>i sistemi per l'energy </a:t>
            </a:r>
            <a:r>
              <a:rPr lang="it-IT" sz="1350" dirty="0" err="1">
                <a:effectLst/>
                <a:latin typeface="Calibri" panose="020F0502020204030204" pitchFamily="34" charset="0"/>
                <a:ea typeface="Calibri" panose="020F0502020204030204" pitchFamily="34" charset="0"/>
                <a:cs typeface="Arial" panose="020B0604020202020204" pitchFamily="34" charset="0"/>
              </a:rPr>
              <a:t>harvesting</a:t>
            </a:r>
            <a:r>
              <a:rPr lang="it-IT" sz="1350" dirty="0">
                <a:effectLst/>
                <a:latin typeface="Calibri" panose="020F0502020204030204" pitchFamily="34" charset="0"/>
                <a:ea typeface="Calibri" panose="020F0502020204030204" pitchFamily="34" charset="0"/>
                <a:cs typeface="Arial" panose="020B0604020202020204" pitchFamily="34" charset="0"/>
              </a:rPr>
              <a:t>,</a:t>
            </a:r>
            <a:r>
              <a:rPr lang="it-IT" sz="1350" dirty="0">
                <a:effectLst/>
                <a:latin typeface="Calibri" panose="020F0502020204030204" pitchFamily="34" charset="0"/>
                <a:ea typeface="Calibri" panose="020F0502020204030204" pitchFamily="34" charset="0"/>
              </a:rPr>
              <a:t> la compatibilità elettromagnetica. Infine, il DPIA presenta competenze relative alla modellizzazione di sistema, alle smart </a:t>
            </a:r>
            <a:r>
              <a:rPr lang="it-IT" sz="1350" dirty="0" err="1">
                <a:effectLst/>
                <a:latin typeface="Calibri" panose="020F0502020204030204" pitchFamily="34" charset="0"/>
                <a:ea typeface="Calibri" panose="020F0502020204030204" pitchFamily="34" charset="0"/>
              </a:rPr>
              <a:t>grids</a:t>
            </a:r>
            <a:r>
              <a:rPr lang="it-IT" sz="1350" dirty="0">
                <a:effectLst/>
                <a:latin typeface="Calibri" panose="020F0502020204030204" pitchFamily="34" charset="0"/>
                <a:ea typeface="Calibri" panose="020F0502020204030204" pitchFamily="34" charset="0"/>
              </a:rPr>
              <a:t>, al controllo dei sistemi dinamici e distribuiti, al controllo delle reti di </a:t>
            </a:r>
            <a:r>
              <a:rPr lang="it-IT" sz="1350" dirty="0">
                <a:effectLst/>
                <a:latin typeface="Calibri" panose="020F0502020204030204" pitchFamily="34" charset="0"/>
                <a:ea typeface="Calibri" panose="020F0502020204030204" pitchFamily="34" charset="0"/>
                <a:cs typeface="Arial" panose="020B0604020202020204" pitchFamily="34" charset="0"/>
              </a:rPr>
              <a:t>calcolatori o di dispositivi comunque interconnessi, non trascurando la sicurezza e la privacy nei sistemi di trasmissione</a:t>
            </a:r>
            <a:r>
              <a:rPr lang="en-US" sz="1350" dirty="0">
                <a:ea typeface="Arial" panose="020B0604020202020204" pitchFamily="34" charset="0"/>
              </a:rPr>
              <a:t>.</a:t>
            </a:r>
            <a:endParaRPr lang="it-IT" sz="1350" dirty="0">
              <a:ea typeface="Arial" panose="020B0604020202020204" pitchFamily="34" charset="0"/>
            </a:endParaRPr>
          </a:p>
        </p:txBody>
      </p:sp>
      <p:pic>
        <p:nvPicPr>
          <p:cNvPr id="34" name="Immagine 33">
            <a:extLst>
              <a:ext uri="{FF2B5EF4-FFF2-40B4-BE49-F238E27FC236}">
                <a16:creationId xmlns:a16="http://schemas.microsoft.com/office/drawing/2014/main" id="{E7B77C70-53A9-40D6-90E0-D77A3A8869CD}"/>
              </a:ext>
            </a:extLst>
          </p:cNvPr>
          <p:cNvPicPr>
            <a:picLocks/>
          </p:cNvPicPr>
          <p:nvPr/>
        </p:nvPicPr>
        <p:blipFill>
          <a:blip r:embed="rId3"/>
          <a:stretch>
            <a:fillRect/>
          </a:stretch>
        </p:blipFill>
        <p:spPr>
          <a:xfrm rot="5400000">
            <a:off x="6206742" y="8142420"/>
            <a:ext cx="1080000" cy="218080"/>
          </a:xfrm>
          <a:prstGeom prst="rect">
            <a:avLst/>
          </a:prstGeom>
        </p:spPr>
      </p:pic>
      <p:pic>
        <p:nvPicPr>
          <p:cNvPr id="35" name="Immagine 34">
            <a:extLst>
              <a:ext uri="{FF2B5EF4-FFF2-40B4-BE49-F238E27FC236}">
                <a16:creationId xmlns:a16="http://schemas.microsoft.com/office/drawing/2014/main" id="{F890E6B3-3CDB-44FC-852F-8F883A8320C6}"/>
              </a:ext>
            </a:extLst>
          </p:cNvPr>
          <p:cNvPicPr>
            <a:picLocks/>
          </p:cNvPicPr>
          <p:nvPr/>
        </p:nvPicPr>
        <p:blipFill>
          <a:blip r:embed="rId3"/>
          <a:stretch>
            <a:fillRect/>
          </a:stretch>
        </p:blipFill>
        <p:spPr>
          <a:xfrm rot="5400000">
            <a:off x="6206742" y="9239433"/>
            <a:ext cx="1080000" cy="218080"/>
          </a:xfrm>
          <a:prstGeom prst="rect">
            <a:avLst/>
          </a:prstGeom>
        </p:spPr>
      </p:pic>
      <p:grpSp>
        <p:nvGrpSpPr>
          <p:cNvPr id="47" name="Gruppo 46">
            <a:extLst>
              <a:ext uri="{FF2B5EF4-FFF2-40B4-BE49-F238E27FC236}">
                <a16:creationId xmlns:a16="http://schemas.microsoft.com/office/drawing/2014/main" id="{78765759-28A6-48A0-8080-4CAC24540875}"/>
              </a:ext>
            </a:extLst>
          </p:cNvPr>
          <p:cNvGrpSpPr/>
          <p:nvPr/>
        </p:nvGrpSpPr>
        <p:grpSpPr>
          <a:xfrm>
            <a:off x="313978" y="2918751"/>
            <a:ext cx="1884916" cy="1793295"/>
            <a:chOff x="275343" y="4805491"/>
            <a:chExt cx="1884916" cy="1793295"/>
          </a:xfrm>
        </p:grpSpPr>
        <p:grpSp>
          <p:nvGrpSpPr>
            <p:cNvPr id="49" name="Gruppo 48">
              <a:extLst>
                <a:ext uri="{FF2B5EF4-FFF2-40B4-BE49-F238E27FC236}">
                  <a16:creationId xmlns:a16="http://schemas.microsoft.com/office/drawing/2014/main" id="{745E438E-A3CF-4239-B479-7FFE49489BE5}"/>
                </a:ext>
              </a:extLst>
            </p:cNvPr>
            <p:cNvGrpSpPr/>
            <p:nvPr/>
          </p:nvGrpSpPr>
          <p:grpSpPr>
            <a:xfrm>
              <a:off x="275343" y="4977294"/>
              <a:ext cx="1884916" cy="1591671"/>
              <a:chOff x="4492005" y="4236865"/>
              <a:chExt cx="1884916" cy="1591671"/>
            </a:xfrm>
          </p:grpSpPr>
          <p:pic>
            <p:nvPicPr>
              <p:cNvPr id="54" name="Immagine 53">
                <a:extLst>
                  <a:ext uri="{FF2B5EF4-FFF2-40B4-BE49-F238E27FC236}">
                    <a16:creationId xmlns:a16="http://schemas.microsoft.com/office/drawing/2014/main" id="{7CA4BF04-E798-4BDD-94C7-6E0E4742FAF6}"/>
                  </a:ext>
                </a:extLst>
              </p:cNvPr>
              <p:cNvPicPr>
                <a:picLocks noChangeAspect="1"/>
              </p:cNvPicPr>
              <p:nvPr/>
            </p:nvPicPr>
            <p:blipFill rotWithShape="1">
              <a:blip r:embed="rId4"/>
              <a:srcRect t="27691" r="5557" b="28689"/>
              <a:stretch/>
            </p:blipFill>
            <p:spPr>
              <a:xfrm>
                <a:off x="4692884" y="4236865"/>
                <a:ext cx="1476000" cy="1428902"/>
              </a:xfrm>
              <a:prstGeom prst="rect">
                <a:avLst/>
              </a:prstGeom>
            </p:spPr>
          </p:pic>
          <p:sp>
            <p:nvSpPr>
              <p:cNvPr id="55" name="CasellaDiTesto 54">
                <a:extLst>
                  <a:ext uri="{FF2B5EF4-FFF2-40B4-BE49-F238E27FC236}">
                    <a16:creationId xmlns:a16="http://schemas.microsoft.com/office/drawing/2014/main" id="{BDD3B49B-51F4-45D5-BE8F-ABA0E1B92B75}"/>
                  </a:ext>
                </a:extLst>
              </p:cNvPr>
              <p:cNvSpPr txBox="1"/>
              <p:nvPr/>
            </p:nvSpPr>
            <p:spPr>
              <a:xfrm>
                <a:off x="4492005" y="4812873"/>
                <a:ext cx="1884916" cy="1015663"/>
              </a:xfrm>
              <a:prstGeom prst="rect">
                <a:avLst/>
              </a:prstGeom>
              <a:noFill/>
            </p:spPr>
            <p:txBody>
              <a:bodyPr wrap="square" rtlCol="0">
                <a:spAutoFit/>
              </a:bodyPr>
              <a:lstStyle/>
              <a:p>
                <a:pPr algn="ctr"/>
                <a:r>
                  <a:rPr lang="it-IT" sz="6000" dirty="0">
                    <a:solidFill>
                      <a:schemeClr val="bg1"/>
                    </a:solidFill>
                    <a:latin typeface="Book Antiqua" panose="02040602050305030304" pitchFamily="18" charset="0"/>
                  </a:rPr>
                  <a:t>ICT</a:t>
                </a:r>
              </a:p>
            </p:txBody>
          </p:sp>
        </p:grpSp>
        <p:sp>
          <p:nvSpPr>
            <p:cNvPr id="50" name="Rettangolo 49">
              <a:extLst>
                <a:ext uri="{FF2B5EF4-FFF2-40B4-BE49-F238E27FC236}">
                  <a16:creationId xmlns:a16="http://schemas.microsoft.com/office/drawing/2014/main" id="{9D6D930A-EF6B-40F1-81E4-8CDCF0C99A3E}"/>
                </a:ext>
              </a:extLst>
            </p:cNvPr>
            <p:cNvSpPr/>
            <p:nvPr/>
          </p:nvSpPr>
          <p:spPr>
            <a:xfrm rot="16200000">
              <a:off x="-139293" y="5385058"/>
              <a:ext cx="1195493" cy="276999"/>
            </a:xfrm>
            <a:prstGeom prst="rect">
              <a:avLst/>
            </a:prstGeom>
          </p:spPr>
          <p:txBody>
            <a:bodyPr wrap="square">
              <a:spAutoFit/>
            </a:bodyPr>
            <a:lstStyle/>
            <a:p>
              <a:pPr>
                <a:spcAft>
                  <a:spcPts val="0"/>
                </a:spcAft>
              </a:pPr>
              <a:r>
                <a:rPr lang="it-IT" sz="1200" b="1" dirty="0">
                  <a:ea typeface="Arial" panose="020B0604020202020204" pitchFamily="34" charset="0"/>
                </a:rPr>
                <a:t>TECNOLOGIE DI</a:t>
              </a:r>
            </a:p>
          </p:txBody>
        </p:sp>
        <p:pic>
          <p:nvPicPr>
            <p:cNvPr id="51" name="Immagine 50">
              <a:extLst>
                <a:ext uri="{FF2B5EF4-FFF2-40B4-BE49-F238E27FC236}">
                  <a16:creationId xmlns:a16="http://schemas.microsoft.com/office/drawing/2014/main" id="{F3F8801C-C9CE-45BC-9D6F-10878EAEC2F8}"/>
                </a:ext>
              </a:extLst>
            </p:cNvPr>
            <p:cNvPicPr>
              <a:picLocks/>
            </p:cNvPicPr>
            <p:nvPr/>
          </p:nvPicPr>
          <p:blipFill>
            <a:blip r:embed="rId3"/>
            <a:stretch>
              <a:fillRect/>
            </a:stretch>
          </p:blipFill>
          <p:spPr>
            <a:xfrm>
              <a:off x="520923" y="6380706"/>
              <a:ext cx="1368000" cy="218080"/>
            </a:xfrm>
            <a:prstGeom prst="rect">
              <a:avLst/>
            </a:prstGeom>
          </p:spPr>
        </p:pic>
        <p:sp>
          <p:nvSpPr>
            <p:cNvPr id="52" name="Rettangolo 51">
              <a:extLst>
                <a:ext uri="{FF2B5EF4-FFF2-40B4-BE49-F238E27FC236}">
                  <a16:creationId xmlns:a16="http://schemas.microsoft.com/office/drawing/2014/main" id="{23604963-B112-499E-958A-F91DB70EED4E}"/>
                </a:ext>
              </a:extLst>
            </p:cNvPr>
            <p:cNvSpPr/>
            <p:nvPr/>
          </p:nvSpPr>
          <p:spPr>
            <a:xfrm>
              <a:off x="572710" y="4805491"/>
              <a:ext cx="1316213" cy="276999"/>
            </a:xfrm>
            <a:prstGeom prst="rect">
              <a:avLst/>
            </a:prstGeom>
          </p:spPr>
          <p:txBody>
            <a:bodyPr wrap="square">
              <a:spAutoFit/>
            </a:bodyPr>
            <a:lstStyle/>
            <a:p>
              <a:r>
                <a:rPr lang="it-IT" sz="1200" b="1" dirty="0">
                  <a:ea typeface="Arial" panose="020B0604020202020204" pitchFamily="34" charset="0"/>
                </a:rPr>
                <a:t>INFORMAZIONE E</a:t>
              </a:r>
            </a:p>
          </p:txBody>
        </p:sp>
        <p:sp>
          <p:nvSpPr>
            <p:cNvPr id="53" name="Rettangolo 52">
              <a:extLst>
                <a:ext uri="{FF2B5EF4-FFF2-40B4-BE49-F238E27FC236}">
                  <a16:creationId xmlns:a16="http://schemas.microsoft.com/office/drawing/2014/main" id="{6FFBFC8B-27BB-4A5E-9D1E-CC2ED565AF3E}"/>
                </a:ext>
              </a:extLst>
            </p:cNvPr>
            <p:cNvSpPr/>
            <p:nvPr/>
          </p:nvSpPr>
          <p:spPr>
            <a:xfrm rot="5400000">
              <a:off x="1323943" y="5461980"/>
              <a:ext cx="1328845" cy="276999"/>
            </a:xfrm>
            <a:prstGeom prst="rect">
              <a:avLst/>
            </a:prstGeom>
          </p:spPr>
          <p:txBody>
            <a:bodyPr wrap="square">
              <a:spAutoFit/>
            </a:bodyPr>
            <a:lstStyle/>
            <a:p>
              <a:pPr algn="ctr"/>
              <a:r>
                <a:rPr lang="it-IT" sz="1200" b="1" dirty="0">
                  <a:ea typeface="Arial" panose="020B0604020202020204" pitchFamily="34" charset="0"/>
                </a:rPr>
                <a:t>COMUNICAZIONE</a:t>
              </a:r>
              <a:endParaRPr lang="it-IT" sz="1200" dirty="0"/>
            </a:p>
          </p:txBody>
        </p:sp>
      </p:grpSp>
    </p:spTree>
    <p:extLst>
      <p:ext uri="{BB962C8B-B14F-4D97-AF65-F5344CB8AC3E}">
        <p14:creationId xmlns:p14="http://schemas.microsoft.com/office/powerpoint/2010/main" val="2406649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396763" y="1684510"/>
            <a:ext cx="6044765" cy="289182"/>
          </a:xfrm>
          <a:prstGeom prst="rect">
            <a:avLst/>
          </a:prstGeom>
        </p:spPr>
        <p:txBody>
          <a:bodyPr wrap="square">
            <a:spAutoFit/>
          </a:bodyPr>
          <a:lstStyle/>
          <a:p>
            <a:pPr marL="87312" marR="91440">
              <a:lnSpc>
                <a:spcPts val="1500"/>
              </a:lnSpc>
              <a:spcBef>
                <a:spcPts val="825"/>
              </a:spcBef>
              <a:tabLst>
                <a:tab pos="6907490" algn="l"/>
              </a:tabLst>
            </a:pPr>
            <a:r>
              <a:rPr lang="it-IT" sz="1600" b="1" dirty="0">
                <a:solidFill>
                  <a:srgbClr val="231F20"/>
                </a:solidFill>
                <a:latin typeface="Arial" panose="020B0604020202020204" pitchFamily="34" charset="0"/>
                <a:ea typeface="Arial" panose="020B0604020202020204" pitchFamily="34" charset="0"/>
              </a:rPr>
              <a:t>Linee di ricerca e applicazioni</a:t>
            </a:r>
          </a:p>
        </p:txBody>
      </p:sp>
      <p:sp>
        <p:nvSpPr>
          <p:cNvPr id="34" name="CasellaDiTesto 33">
            <a:extLst>
              <a:ext uri="{FF2B5EF4-FFF2-40B4-BE49-F238E27FC236}">
                <a16:creationId xmlns:a16="http://schemas.microsoft.com/office/drawing/2014/main" id="{1205CE49-DC2E-4952-8EEC-DA9D33D51673}"/>
              </a:ext>
            </a:extLst>
          </p:cNvPr>
          <p:cNvSpPr txBox="1"/>
          <p:nvPr/>
        </p:nvSpPr>
        <p:spPr>
          <a:xfrm>
            <a:off x="436444" y="2200809"/>
            <a:ext cx="5888280" cy="5463034"/>
          </a:xfrm>
          <a:prstGeom prst="rect">
            <a:avLst/>
          </a:prstGeom>
          <a:noFill/>
        </p:spPr>
        <p:txBody>
          <a:bodyPr wrap="square">
            <a:spAutoFit/>
          </a:bodyPr>
          <a:lstStyle/>
          <a:p>
            <a:pPr marL="342900" lvl="0" indent="-342900" rtl="0">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Modellistica, simulazione e caratterizzazione di dispositivi elettronici ed interconnessioni ottiche.</a:t>
            </a:r>
          </a:p>
          <a:p>
            <a:pPr marL="342900" lvl="0" indent="-342900" algn="just">
              <a:buFont typeface="Symbol" panose="05050102010706020507" pitchFamily="18" charset="2"/>
              <a:buChar char=""/>
            </a:pPr>
            <a:r>
              <a:rPr lang="it-IT"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M</a:t>
            </a:r>
            <a:r>
              <a:rPr lang="it-IT"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etodologie di misura e modelli nell'ambito della compatibilità elettromagnetica.</a:t>
            </a:r>
            <a:endParaRPr lang="it-IT"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buFont typeface="Symbol" panose="05050102010706020507" pitchFamily="18" charset="2"/>
              <a:buChar char=""/>
            </a:pPr>
            <a:r>
              <a:rPr lang="it-IT" sz="1200" spc="-30" dirty="0">
                <a:latin typeface="Calibri" panose="020F0502020204030204" pitchFamily="34" charset="0"/>
                <a:ea typeface="Calibri" panose="020F0502020204030204" pitchFamily="34" charset="0"/>
                <a:cs typeface="Arial" panose="020B0604020202020204" pitchFamily="34" charset="0"/>
              </a:rPr>
              <a:t>M</a:t>
            </a:r>
            <a:r>
              <a:rPr lang="it-IT" sz="1200" spc="-30" dirty="0">
                <a:effectLst/>
                <a:latin typeface="Calibri" panose="020F0502020204030204" pitchFamily="34" charset="0"/>
                <a:ea typeface="Calibri" panose="020F0502020204030204" pitchFamily="34" charset="0"/>
                <a:cs typeface="Arial" panose="020B0604020202020204" pitchFamily="34" charset="0"/>
              </a:rPr>
              <a:t>ore Moore: transistori tridimensionali (3D </a:t>
            </a:r>
            <a:r>
              <a:rPr lang="it-IT" sz="1200" spc="-30" dirty="0" err="1">
                <a:effectLst/>
                <a:latin typeface="Calibri" panose="020F0502020204030204" pitchFamily="34" charset="0"/>
                <a:ea typeface="Calibri" panose="020F0502020204030204" pitchFamily="34" charset="0"/>
                <a:cs typeface="Arial" panose="020B0604020202020204" pitchFamily="34" charset="0"/>
              </a:rPr>
              <a:t>FETs</a:t>
            </a:r>
            <a:r>
              <a:rPr lang="it-IT" sz="1200" spc="-30" dirty="0">
                <a:effectLst/>
                <a:latin typeface="Calibri" panose="020F0502020204030204" pitchFamily="34" charset="0"/>
                <a:ea typeface="Calibri" panose="020F0502020204030204" pitchFamily="34" charset="0"/>
                <a:cs typeface="Arial" panose="020B0604020202020204" pitchFamily="34" charset="0"/>
              </a:rPr>
              <a:t>) e memorie non-volatili a semiconduttore.</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M</a:t>
            </a:r>
            <a:r>
              <a:rPr lang="it-IT" sz="1200" dirty="0">
                <a:effectLst/>
                <a:latin typeface="Calibri" panose="020F0502020204030204" pitchFamily="34" charset="0"/>
                <a:ea typeface="Calibri" panose="020F0502020204030204" pitchFamily="34" charset="0"/>
                <a:cs typeface="Arial" panose="020B0604020202020204" pitchFamily="34" charset="0"/>
              </a:rPr>
              <a:t>ore </a:t>
            </a:r>
            <a:r>
              <a:rPr lang="it-IT" sz="1200" dirty="0" err="1">
                <a:effectLst/>
                <a:latin typeface="Calibri" panose="020F0502020204030204" pitchFamily="34" charset="0"/>
                <a:ea typeface="Calibri" panose="020F0502020204030204" pitchFamily="34" charset="0"/>
                <a:cs typeface="Arial" panose="020B0604020202020204" pitchFamily="34" charset="0"/>
              </a:rPr>
              <a:t>than</a:t>
            </a:r>
            <a:r>
              <a:rPr lang="it-IT" sz="1200" dirty="0">
                <a:effectLst/>
                <a:latin typeface="Calibri" panose="020F0502020204030204" pitchFamily="34" charset="0"/>
                <a:ea typeface="Calibri" panose="020F0502020204030204" pitchFamily="34" charset="0"/>
                <a:cs typeface="Arial" panose="020B0604020202020204" pitchFamily="34" charset="0"/>
              </a:rPr>
              <a:t> Moore: rivelatori di particelle e radiazione, sensori</a:t>
            </a:r>
            <a:r>
              <a:rPr lang="it-IT"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con applicazioni in ambito biomedicale</a:t>
            </a:r>
            <a:r>
              <a:rPr lang="it-IT" sz="1200" dirty="0">
                <a:effectLst/>
                <a:latin typeface="Calibri" panose="020F0502020204030204" pitchFamily="34" charset="0"/>
                <a:ea typeface="Calibri" panose="020F0502020204030204" pitchFamily="34" charset="0"/>
                <a:cs typeface="Arial" panose="020B0604020202020204" pitchFamily="34" charset="0"/>
              </a:rPr>
              <a:t>, applicazioni dell'elettronica a basso consumo di potenza per l'ICT.</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B</a:t>
            </a:r>
            <a:r>
              <a:rPr lang="it-IT" sz="1200" dirty="0">
                <a:effectLst/>
                <a:latin typeface="Calibri" panose="020F0502020204030204" pitchFamily="34" charset="0"/>
                <a:ea typeface="Calibri" panose="020F0502020204030204" pitchFamily="34" charset="0"/>
                <a:cs typeface="Arial" panose="020B0604020202020204" pitchFamily="34" charset="0"/>
              </a:rPr>
              <a:t>eyond Moore: </a:t>
            </a:r>
            <a:r>
              <a:rPr lang="it-IT" sz="1200" dirty="0" err="1">
                <a:effectLst/>
                <a:latin typeface="Calibri" panose="020F0502020204030204" pitchFamily="34" charset="0"/>
                <a:ea typeface="Calibri" panose="020F0502020204030204" pitchFamily="34" charset="0"/>
                <a:cs typeface="Arial" panose="020B0604020202020204" pitchFamily="34" charset="0"/>
              </a:rPr>
              <a:t>nanowires</a:t>
            </a:r>
            <a:r>
              <a:rPr lang="it-IT" sz="1200" dirty="0">
                <a:effectLst/>
                <a:latin typeface="Calibri" panose="020F0502020204030204" pitchFamily="34" charset="0"/>
                <a:ea typeface="Calibri" panose="020F0502020204030204" pitchFamily="34" charset="0"/>
                <a:cs typeface="Arial" panose="020B0604020202020204" pitchFamily="34" charset="0"/>
              </a:rPr>
              <a:t> FET, tunnel </a:t>
            </a:r>
            <a:r>
              <a:rPr lang="it-IT" sz="1200" dirty="0" err="1">
                <a:effectLst/>
                <a:latin typeface="Calibri" panose="020F0502020204030204" pitchFamily="34" charset="0"/>
                <a:ea typeface="Calibri" panose="020F0502020204030204" pitchFamily="34" charset="0"/>
                <a:cs typeface="Arial" panose="020B0604020202020204" pitchFamily="34" charset="0"/>
              </a:rPr>
              <a:t>FETs</a:t>
            </a:r>
            <a:r>
              <a:rPr lang="it-IT" sz="1200" dirty="0">
                <a:effectLst/>
                <a:latin typeface="Calibri" panose="020F0502020204030204" pitchFamily="34" charset="0"/>
                <a:ea typeface="Calibri" panose="020F0502020204030204" pitchFamily="34" charset="0"/>
                <a:cs typeface="Arial" panose="020B0604020202020204" pitchFamily="34" charset="0"/>
              </a:rPr>
              <a:t>, negative-</a:t>
            </a:r>
            <a:r>
              <a:rPr lang="it-IT" sz="1200" dirty="0" err="1">
                <a:effectLst/>
                <a:latin typeface="Calibri" panose="020F0502020204030204" pitchFamily="34" charset="0"/>
                <a:ea typeface="Calibri" panose="020F0502020204030204" pitchFamily="34" charset="0"/>
                <a:cs typeface="Arial" panose="020B0604020202020204" pitchFamily="34" charset="0"/>
              </a:rPr>
              <a:t>capacitance</a:t>
            </a:r>
            <a:r>
              <a:rPr lang="it-IT" sz="1200" dirty="0">
                <a:effectLst/>
                <a:latin typeface="Calibri" panose="020F0502020204030204" pitchFamily="34" charset="0"/>
                <a:ea typeface="Calibri" panose="020F0502020204030204" pitchFamily="34" charset="0"/>
                <a:cs typeface="Arial" panose="020B0604020202020204" pitchFamily="34" charset="0"/>
              </a:rPr>
              <a:t> </a:t>
            </a:r>
            <a:r>
              <a:rPr lang="it-IT" sz="1200" dirty="0" err="1">
                <a:effectLst/>
                <a:latin typeface="Calibri" panose="020F0502020204030204" pitchFamily="34" charset="0"/>
                <a:ea typeface="Calibri" panose="020F0502020204030204" pitchFamily="34" charset="0"/>
                <a:cs typeface="Arial" panose="020B0604020202020204" pitchFamily="34" charset="0"/>
              </a:rPr>
              <a:t>FETs</a:t>
            </a:r>
            <a:r>
              <a:rPr lang="it-IT" sz="1200" dirty="0">
                <a:effectLst/>
                <a:latin typeface="Calibri" panose="020F0502020204030204" pitchFamily="34" charset="0"/>
                <a:ea typeface="Calibri" panose="020F0502020204030204" pitchFamily="34" charset="0"/>
                <a:cs typeface="Arial" panose="020B0604020202020204" pitchFamily="34" charset="0"/>
              </a:rPr>
              <a:t>, </a:t>
            </a:r>
            <a:r>
              <a:rPr lang="it-IT" sz="1200" dirty="0" err="1">
                <a:effectLst/>
                <a:latin typeface="Calibri" panose="020F0502020204030204" pitchFamily="34" charset="0"/>
                <a:ea typeface="Calibri" panose="020F0502020204030204" pitchFamily="34" charset="0"/>
                <a:cs typeface="Arial" panose="020B0604020202020204" pitchFamily="34" charset="0"/>
              </a:rPr>
              <a:t>piezoelectric</a:t>
            </a:r>
            <a:r>
              <a:rPr lang="it-IT" sz="1200" dirty="0">
                <a:effectLst/>
                <a:latin typeface="Calibri" panose="020F0502020204030204" pitchFamily="34" charset="0"/>
                <a:ea typeface="Calibri" panose="020F0502020204030204" pitchFamily="34" charset="0"/>
                <a:cs typeface="Arial" panose="020B0604020202020204" pitchFamily="34" charset="0"/>
              </a:rPr>
              <a:t> </a:t>
            </a:r>
            <a:r>
              <a:rPr lang="it-IT" sz="1200" dirty="0" err="1">
                <a:effectLst/>
                <a:latin typeface="Calibri" panose="020F0502020204030204" pitchFamily="34" charset="0"/>
                <a:ea typeface="Calibri" panose="020F0502020204030204" pitchFamily="34" charset="0"/>
                <a:cs typeface="Arial" panose="020B0604020202020204" pitchFamily="34" charset="0"/>
              </a:rPr>
              <a:t>FETs</a:t>
            </a:r>
            <a:r>
              <a:rPr lang="it-IT" sz="1200" dirty="0">
                <a:effectLst/>
                <a:latin typeface="Calibri" panose="020F0502020204030204" pitchFamily="34" charset="0"/>
                <a:ea typeface="Calibri" panose="020F0502020204030204" pitchFamily="34" charset="0"/>
                <a:cs typeface="Arial" panose="020B0604020202020204" pitchFamily="34" charset="0"/>
              </a:rPr>
              <a:t>, dispositivi basati su grafene e materiali bidimensionali.</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S</a:t>
            </a:r>
            <a:r>
              <a:rPr lang="it-IT" sz="1200" dirty="0">
                <a:effectLst/>
                <a:latin typeface="Calibri" panose="020F0502020204030204" pitchFamily="34" charset="0"/>
                <a:ea typeface="Calibri" panose="020F0502020204030204" pitchFamily="34" charset="0"/>
                <a:cs typeface="Arial" panose="020B0604020202020204" pitchFamily="34" charset="0"/>
              </a:rPr>
              <a:t>viluppo di tecniche di controllo avanzato ed integrazione di convertitori DC-DC.</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P</a:t>
            </a:r>
            <a:r>
              <a:rPr lang="it-IT" sz="1200" dirty="0">
                <a:effectLst/>
                <a:latin typeface="Calibri" panose="020F0502020204030204" pitchFamily="34" charset="0"/>
                <a:ea typeface="Calibri" panose="020F0502020204030204" pitchFamily="34" charset="0"/>
                <a:cs typeface="Arial" panose="020B0604020202020204" pitchFamily="34" charset="0"/>
              </a:rPr>
              <a:t>rogetto e sviluppo di convertitori ad elevata efficienza per applicazioni “Computing”.</a:t>
            </a:r>
          </a:p>
          <a:p>
            <a:pPr marL="342900" lvl="0" indent="-342900">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R</a:t>
            </a:r>
            <a:r>
              <a:rPr lang="it-IT" sz="1200" dirty="0">
                <a:effectLst/>
                <a:latin typeface="Calibri" panose="020F0502020204030204" pitchFamily="34" charset="0"/>
                <a:ea typeface="Calibri" panose="020F0502020204030204" pitchFamily="34" charset="0"/>
                <a:cs typeface="Arial" panose="020B0604020202020204" pitchFamily="34" charset="0"/>
              </a:rPr>
              <a:t>ealizzazioni di sistemi di </a:t>
            </a:r>
            <a:r>
              <a:rPr lang="it-IT" sz="1200" dirty="0" err="1">
                <a:latin typeface="Calibri" panose="020F0502020204030204" pitchFamily="34" charset="0"/>
                <a:ea typeface="Calibri" panose="020F0502020204030204" pitchFamily="34" charset="0"/>
                <a:cs typeface="Arial" panose="020B0604020202020204" pitchFamily="34" charset="0"/>
              </a:rPr>
              <a:t>power</a:t>
            </a:r>
            <a:r>
              <a:rPr lang="it-IT" sz="1200" dirty="0">
                <a:latin typeface="Calibri" panose="020F0502020204030204" pitchFamily="34" charset="0"/>
                <a:ea typeface="Calibri" panose="020F0502020204030204" pitchFamily="34" charset="0"/>
                <a:cs typeface="Arial" panose="020B0604020202020204" pitchFamily="34" charset="0"/>
              </a:rPr>
              <a:t>-management </a:t>
            </a:r>
            <a:r>
              <a:rPr lang="it-IT" sz="1200" dirty="0">
                <a:effectLst/>
                <a:latin typeface="Calibri" panose="020F0502020204030204" pitchFamily="34" charset="0"/>
                <a:ea typeface="Calibri" panose="020F0502020204030204" pitchFamily="34" charset="0"/>
                <a:cs typeface="Arial" panose="020B0604020202020204" pitchFamily="34" charset="0"/>
              </a:rPr>
              <a:t>per applicazioni </a:t>
            </a:r>
            <a:r>
              <a:rPr lang="it-IT" sz="1200" dirty="0" err="1">
                <a:effectLst/>
                <a:latin typeface="Calibri" panose="020F0502020204030204" pitchFamily="34" charset="0"/>
                <a:ea typeface="Calibri" panose="020F0502020204030204" pitchFamily="34" charset="0"/>
                <a:cs typeface="Arial" panose="020B0604020202020204" pitchFamily="34" charset="0"/>
              </a:rPr>
              <a:t>IoT</a:t>
            </a:r>
            <a:r>
              <a:rPr lang="it-IT" sz="1200" dirty="0">
                <a:effectLst/>
                <a:latin typeface="Calibri" panose="020F0502020204030204" pitchFamily="34" charset="0"/>
                <a:ea typeface="Calibri" panose="020F0502020204030204" pitchFamily="34" charset="0"/>
                <a:cs typeface="Arial" panose="020B0604020202020204" pitchFamily="34" charset="0"/>
              </a:rPr>
              <a:t> .</a:t>
            </a:r>
          </a:p>
          <a:p>
            <a:pPr marL="342900" lvl="0" indent="-342900">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P</a:t>
            </a:r>
            <a:r>
              <a:rPr lang="it-IT" sz="1200" dirty="0">
                <a:effectLst/>
                <a:latin typeface="Calibri" panose="020F0502020204030204" pitchFamily="34" charset="0"/>
                <a:ea typeface="Calibri" panose="020F0502020204030204" pitchFamily="34" charset="0"/>
                <a:cs typeface="Arial" panose="020B0604020202020204" pitchFamily="34" charset="0"/>
              </a:rPr>
              <a:t>rogettazione di circuiti e sistemi elettronici ad alta frequenza per applicazioni in telecomunicazioni e settore automobilistico.</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C</a:t>
            </a:r>
            <a:r>
              <a:rPr lang="it-IT" sz="1200" dirty="0">
                <a:effectLst/>
                <a:latin typeface="Calibri" panose="020F0502020204030204" pitchFamily="34" charset="0"/>
                <a:ea typeface="Calibri" panose="020F0502020204030204" pitchFamily="34" charset="0"/>
                <a:cs typeface="Arial" panose="020B0604020202020204" pitchFamily="34" charset="0"/>
              </a:rPr>
              <a:t>omunicazioni su linee elettriche, comunicazioni Wireless e reti intelligenti.</a:t>
            </a:r>
          </a:p>
          <a:p>
            <a:pPr marL="342900" lvl="0" indent="-342900">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P</a:t>
            </a:r>
            <a:r>
              <a:rPr lang="it-IT" sz="1200" dirty="0">
                <a:effectLst/>
                <a:latin typeface="Calibri" panose="020F0502020204030204" pitchFamily="34" charset="0"/>
                <a:ea typeface="Calibri" panose="020F0502020204030204" pitchFamily="34" charset="0"/>
                <a:cs typeface="Arial" panose="020B0604020202020204" pitchFamily="34" charset="0"/>
              </a:rPr>
              <a:t>rogettazione e caratterizzazione di antenne per applicazioni GSM, UMTS, WiFi e </a:t>
            </a:r>
            <a:r>
              <a:rPr lang="it-IT" sz="1200" dirty="0" err="1">
                <a:effectLst/>
                <a:latin typeface="Calibri" panose="020F0502020204030204" pitchFamily="34" charset="0"/>
                <a:ea typeface="Calibri" panose="020F0502020204030204" pitchFamily="34" charset="0"/>
                <a:cs typeface="Arial" panose="020B0604020202020204" pitchFamily="34" charset="0"/>
              </a:rPr>
              <a:t>WiMax</a:t>
            </a:r>
            <a:r>
              <a:rPr lang="it-IT" sz="12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G</a:t>
            </a:r>
            <a:r>
              <a:rPr lang="it-IT" sz="1200" dirty="0">
                <a:effectLst/>
                <a:latin typeface="Calibri" panose="020F0502020204030204" pitchFamily="34" charset="0"/>
                <a:ea typeface="Calibri" panose="020F0502020204030204" pitchFamily="34" charset="0"/>
                <a:cs typeface="Arial" panose="020B0604020202020204" pitchFamily="34" charset="0"/>
              </a:rPr>
              <a:t>uida remota di droni e localizzazione indoor/outdoor con segnali radio.</a:t>
            </a:r>
          </a:p>
          <a:p>
            <a:pPr marL="342900" lvl="0" indent="-342900" algn="just">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Algoritmi distribuiti per la condivisione del canale di trasmissione e la sincronizzazione di reti wireless e sistemi pervasivi</a:t>
            </a:r>
            <a:r>
              <a:rPr lang="it-IT" sz="1200" dirty="0">
                <a:latin typeface="Calibri" panose="020F0502020204030204" pitchFamily="34" charset="0"/>
                <a:ea typeface="Calibri" panose="020F0502020204030204" pitchFamily="34" charset="0"/>
                <a:cs typeface="Arial" panose="020B0604020202020204" pitchFamily="34" charset="0"/>
              </a:rPr>
              <a:t>.</a:t>
            </a:r>
            <a:endParaRPr lang="it-IT"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A</a:t>
            </a:r>
            <a:r>
              <a:rPr lang="it-IT" sz="1200" dirty="0">
                <a:effectLst/>
                <a:latin typeface="Calibri" panose="020F0502020204030204" pitchFamily="34" charset="0"/>
                <a:ea typeface="Calibri" panose="020F0502020204030204" pitchFamily="34" charset="0"/>
                <a:cs typeface="Arial" panose="020B0604020202020204" pitchFamily="34" charset="0"/>
              </a:rPr>
              <a:t>lgoritmi distribuiti per la qualità del servizio e l'allocazione delle risorse nelle reti a pacchetto</a:t>
            </a:r>
            <a:r>
              <a:rPr lang="it-IT" sz="1200" dirty="0">
                <a:latin typeface="Calibri" panose="020F0502020204030204" pitchFamily="34" charset="0"/>
                <a:ea typeface="Calibri" panose="020F0502020204030204" pitchFamily="34" charset="0"/>
                <a:cs typeface="Arial" panose="020B0604020202020204" pitchFamily="34" charset="0"/>
              </a:rPr>
              <a:t>.</a:t>
            </a:r>
            <a:endParaRPr lang="it-IT"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buFont typeface="Symbol" panose="05050102010706020507" pitchFamily="18" charset="2"/>
              <a:buChar char=""/>
            </a:pPr>
            <a:r>
              <a:rPr lang="it-IT" sz="1200" spc="-10" dirty="0">
                <a:latin typeface="Calibri" panose="020F0502020204030204" pitchFamily="34" charset="0"/>
                <a:ea typeface="Calibri" panose="020F0502020204030204" pitchFamily="34" charset="0"/>
                <a:cs typeface="Arial" panose="020B0604020202020204" pitchFamily="34" charset="0"/>
              </a:rPr>
              <a:t>A</a:t>
            </a:r>
            <a:r>
              <a:rPr lang="it-IT" sz="1200" spc="-10" dirty="0">
                <a:effectLst/>
                <a:latin typeface="Calibri" panose="020F0502020204030204" pitchFamily="34" charset="0"/>
                <a:ea typeface="Calibri" panose="020F0502020204030204" pitchFamily="34" charset="0"/>
                <a:cs typeface="Arial" panose="020B0604020202020204" pitchFamily="34" charset="0"/>
              </a:rPr>
              <a:t>pplicazioni di sicurezza tramite </a:t>
            </a:r>
            <a:r>
              <a:rPr lang="it-IT" sz="1200" spc="-10" dirty="0" err="1">
                <a:effectLst/>
                <a:latin typeface="Calibri" panose="020F0502020204030204" pitchFamily="34" charset="0"/>
                <a:ea typeface="Calibri" panose="020F0502020204030204" pitchFamily="34" charset="0"/>
                <a:cs typeface="Arial" panose="020B0604020202020204" pitchFamily="34" charset="0"/>
              </a:rPr>
              <a:t>Physically</a:t>
            </a:r>
            <a:r>
              <a:rPr lang="it-IT" sz="1200" spc="-10" dirty="0">
                <a:effectLst/>
                <a:latin typeface="Calibri" panose="020F0502020204030204" pitchFamily="34" charset="0"/>
                <a:ea typeface="Calibri" panose="020F0502020204030204" pitchFamily="34" charset="0"/>
                <a:cs typeface="Arial" panose="020B0604020202020204" pitchFamily="34" charset="0"/>
              </a:rPr>
              <a:t> </a:t>
            </a:r>
            <a:r>
              <a:rPr lang="it-IT" sz="1200" spc="-10" dirty="0" err="1">
                <a:effectLst/>
                <a:latin typeface="Calibri" panose="020F0502020204030204" pitchFamily="34" charset="0"/>
                <a:ea typeface="Calibri" panose="020F0502020204030204" pitchFamily="34" charset="0"/>
                <a:cs typeface="Arial" panose="020B0604020202020204" pitchFamily="34" charset="0"/>
              </a:rPr>
              <a:t>Unclonable</a:t>
            </a:r>
            <a:r>
              <a:rPr lang="it-IT" sz="1200" spc="-10" dirty="0">
                <a:effectLst/>
                <a:latin typeface="Calibri" panose="020F0502020204030204" pitchFamily="34" charset="0"/>
                <a:ea typeface="Calibri" panose="020F0502020204030204" pitchFamily="34" charset="0"/>
                <a:cs typeface="Arial" panose="020B0604020202020204" pitchFamily="34" charset="0"/>
              </a:rPr>
              <a:t> </a:t>
            </a:r>
            <a:r>
              <a:rPr lang="it-IT" sz="1200" spc="-10" dirty="0" err="1">
                <a:effectLst/>
                <a:latin typeface="Calibri" panose="020F0502020204030204" pitchFamily="34" charset="0"/>
                <a:ea typeface="Calibri" panose="020F0502020204030204" pitchFamily="34" charset="0"/>
                <a:cs typeface="Arial" panose="020B0604020202020204" pitchFamily="34" charset="0"/>
              </a:rPr>
              <a:t>Functions</a:t>
            </a:r>
            <a:r>
              <a:rPr lang="it-IT" sz="1200" spc="-10" dirty="0">
                <a:effectLst/>
                <a:latin typeface="Calibri" panose="020F0502020204030204" pitchFamily="34" charset="0"/>
                <a:ea typeface="Calibri" panose="020F0502020204030204" pitchFamily="34" charset="0"/>
                <a:cs typeface="Arial" panose="020B0604020202020204" pitchFamily="34" charset="0"/>
              </a:rPr>
              <a:t> e chiavi crittografiche</a:t>
            </a:r>
            <a:r>
              <a:rPr lang="it-IT" sz="12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C</a:t>
            </a:r>
            <a:r>
              <a:rPr lang="it-IT" sz="1200" dirty="0">
                <a:effectLst/>
                <a:latin typeface="Calibri" panose="020F0502020204030204" pitchFamily="34" charset="0"/>
                <a:ea typeface="Calibri" panose="020F0502020204030204" pitchFamily="34" charset="0"/>
                <a:cs typeface="Arial" panose="020B0604020202020204" pitchFamily="34" charset="0"/>
              </a:rPr>
              <a:t>ontrollo robusto di sistemi dinamici e pianificazione di traiettorie in ambito robotico. </a:t>
            </a: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E</a:t>
            </a:r>
            <a:r>
              <a:rPr lang="it-IT" sz="1200" dirty="0">
                <a:effectLst/>
                <a:latin typeface="Calibri" panose="020F0502020204030204" pitchFamily="34" charset="0"/>
                <a:ea typeface="Calibri" panose="020F0502020204030204" pitchFamily="34" charset="0"/>
                <a:cs typeface="Arial" panose="020B0604020202020204" pitchFamily="34" charset="0"/>
              </a:rPr>
              <a:t>laborazione di segnali multimediali e biofisici</a:t>
            </a:r>
            <a:r>
              <a:rPr lang="it-IT" sz="1200" dirty="0">
                <a:latin typeface="Calibri" panose="020F0502020204030204" pitchFamily="34" charset="0"/>
                <a:ea typeface="Calibri" panose="020F0502020204030204" pitchFamily="34" charset="0"/>
                <a:cs typeface="Arial" panose="020B0604020202020204" pitchFamily="34" charset="0"/>
              </a:rPr>
              <a:t>.</a:t>
            </a:r>
            <a:endParaRPr lang="it-IT"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buFont typeface="Symbol" panose="05050102010706020507" pitchFamily="18" charset="2"/>
              <a:buChar char=""/>
            </a:pPr>
            <a:r>
              <a:rPr lang="it-IT" sz="1200" dirty="0">
                <a:latin typeface="Calibri" panose="020F0502020204030204" pitchFamily="34" charset="0"/>
                <a:ea typeface="Calibri" panose="020F0502020204030204" pitchFamily="34" charset="0"/>
                <a:cs typeface="Arial" panose="020B0604020202020204" pitchFamily="34" charset="0"/>
              </a:rPr>
              <a:t>S</a:t>
            </a:r>
            <a:r>
              <a:rPr lang="it-IT" sz="1200" dirty="0">
                <a:effectLst/>
                <a:latin typeface="Calibri" panose="020F0502020204030204" pitchFamily="34" charset="0"/>
                <a:ea typeface="Calibri" panose="020F0502020204030204" pitchFamily="34" charset="0"/>
                <a:cs typeface="Arial" panose="020B0604020202020204" pitchFamily="34" charset="0"/>
              </a:rPr>
              <a:t>istemi di controllo delle vibrazioni e del rumore ed elaborazione del segnale per applicazioni meccaniche. </a:t>
            </a:r>
          </a:p>
          <a:p>
            <a:pPr marL="342900" lvl="0" indent="-342900" algn="just">
              <a:buFont typeface="Symbol" panose="05050102010706020507" pitchFamily="18" charset="2"/>
              <a:buChar char=""/>
            </a:pPr>
            <a:r>
              <a:rPr lang="it-IT" sz="1200" dirty="0">
                <a:effectLst/>
                <a:latin typeface="Calibri" panose="020F0502020204030204" pitchFamily="34" charset="0"/>
                <a:ea typeface="Calibri" panose="020F0502020204030204" pitchFamily="34" charset="0"/>
                <a:cs typeface="Arial" panose="020B0604020202020204" pitchFamily="34" charset="0"/>
              </a:rPr>
              <a:t>Sviluppo di strumenti software per la soluzione automatica di problemi di ottimizzazione in ambito industriale.</a:t>
            </a:r>
          </a:p>
          <a:p>
            <a:pPr marL="342900" lvl="0" indent="-342900" rtl="0">
              <a:buFont typeface="Symbol" panose="05050102010706020507" pitchFamily="18" charset="2"/>
              <a:buChar char=""/>
            </a:pPr>
            <a:endParaRPr lang="en-GB" sz="13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5" name="CasellaDiTesto 34">
            <a:extLst>
              <a:ext uri="{FF2B5EF4-FFF2-40B4-BE49-F238E27FC236}">
                <a16:creationId xmlns:a16="http://schemas.microsoft.com/office/drawing/2014/main" id="{3CD5FDBC-7257-4FFD-96FC-7B57A3487DEC}"/>
              </a:ext>
            </a:extLst>
          </p:cNvPr>
          <p:cNvSpPr txBox="1"/>
          <p:nvPr/>
        </p:nvSpPr>
        <p:spPr>
          <a:xfrm>
            <a:off x="2151529" y="8139516"/>
            <a:ext cx="4407477" cy="1446550"/>
          </a:xfrm>
          <a:prstGeom prst="rect">
            <a:avLst/>
          </a:prstGeom>
          <a:noFill/>
        </p:spPr>
        <p:txBody>
          <a:bodyPr wrap="square" rtlCol="0">
            <a:spAutoFit/>
          </a:bodyPr>
          <a:lstStyle/>
          <a:p>
            <a:pPr defTabSz="1477954">
              <a:tabLst>
                <a:tab pos="804858" algn="l"/>
                <a:tab pos="2868596" algn="l"/>
              </a:tabLst>
            </a:pPr>
            <a:r>
              <a:rPr lang="it-IT" sz="1100" b="1" dirty="0"/>
              <a:t>Location: </a:t>
            </a:r>
            <a:r>
              <a:rPr lang="it-IT" sz="1100" dirty="0"/>
              <a:t>Campus Rizzi, Via delle Scienze 206, 33100 Udine</a:t>
            </a:r>
          </a:p>
          <a:p>
            <a:pPr defTabSz="1477954">
              <a:tabLst>
                <a:tab pos="804858" algn="l"/>
                <a:tab pos="2868596" algn="l"/>
              </a:tabLst>
            </a:pPr>
            <a:r>
              <a:rPr lang="it-IT" sz="1100" dirty="0"/>
              <a:t/>
            </a:r>
            <a:br>
              <a:rPr lang="it-IT" sz="1100" dirty="0"/>
            </a:br>
            <a:r>
              <a:rPr lang="it-IT" sz="1100" dirty="0"/>
              <a:t>Ricerca: 	ricerca.dpia@uniud.it 	Tel.+39 0432 558714</a:t>
            </a:r>
            <a:br>
              <a:rPr lang="it-IT" sz="1100" dirty="0"/>
            </a:br>
            <a:r>
              <a:rPr lang="it-IT" sz="1100" dirty="0"/>
              <a:t>Responsabile dei Servizi Dipartimentali  	Tel.+39 0432 558549   </a:t>
            </a:r>
          </a:p>
          <a:p>
            <a:pPr defTabSz="1346192">
              <a:tabLst>
                <a:tab pos="804858" algn="l"/>
                <a:tab pos="2870184" algn="l"/>
              </a:tabLst>
            </a:pPr>
            <a:r>
              <a:rPr lang="it-IT" sz="1100" dirty="0"/>
              <a:t>                                                                                  	Fax</a:t>
            </a:r>
            <a:r>
              <a:rPr lang="it-IT" sz="500" dirty="0"/>
              <a:t> </a:t>
            </a:r>
            <a:r>
              <a:rPr lang="it-IT" sz="1100" dirty="0"/>
              <a:t>+39 0432 558251</a:t>
            </a:r>
          </a:p>
          <a:p>
            <a:pPr defTabSz="1346192">
              <a:tabLst>
                <a:tab pos="804858" algn="l"/>
              </a:tabLst>
            </a:pPr>
            <a:r>
              <a:rPr lang="it-IT" sz="1100" dirty="0"/>
              <a:t>c.f.        80014550307</a:t>
            </a:r>
            <a:br>
              <a:rPr lang="it-IT" sz="1100" dirty="0"/>
            </a:br>
            <a:r>
              <a:rPr lang="it-IT" sz="1100" dirty="0"/>
              <a:t>p.IVA    01071600306</a:t>
            </a:r>
          </a:p>
          <a:p>
            <a:pPr defTabSz="1346192">
              <a:tabLst>
                <a:tab pos="804858" algn="l"/>
              </a:tabLst>
            </a:pPr>
            <a:r>
              <a:rPr lang="it-IT" sz="1100" dirty="0"/>
              <a:t>pec: dpia@postacert.uniud.it</a:t>
            </a:r>
            <a:endParaRPr lang="it-IT" sz="1100" b="1" dirty="0"/>
          </a:p>
        </p:txBody>
      </p:sp>
      <p:pic>
        <p:nvPicPr>
          <p:cNvPr id="37" name="Immagine 36">
            <a:extLst>
              <a:ext uri="{FF2B5EF4-FFF2-40B4-BE49-F238E27FC236}">
                <a16:creationId xmlns:a16="http://schemas.microsoft.com/office/drawing/2014/main" id="{ED02F03A-68BB-4F2D-B806-90C95C9D1190}"/>
              </a:ext>
            </a:extLst>
          </p:cNvPr>
          <p:cNvPicPr>
            <a:picLocks/>
          </p:cNvPicPr>
          <p:nvPr/>
        </p:nvPicPr>
        <p:blipFill>
          <a:blip r:embed="rId3"/>
          <a:stretch>
            <a:fillRect/>
          </a:stretch>
        </p:blipFill>
        <p:spPr>
          <a:xfrm rot="5400000">
            <a:off x="1358489" y="8747448"/>
            <a:ext cx="1368000" cy="218080"/>
          </a:xfrm>
          <a:prstGeom prst="rect">
            <a:avLst/>
          </a:prstGeom>
        </p:spPr>
      </p:pic>
      <p:pic>
        <p:nvPicPr>
          <p:cNvPr id="40" name="Immagine 39">
            <a:extLst>
              <a:ext uri="{FF2B5EF4-FFF2-40B4-BE49-F238E27FC236}">
                <a16:creationId xmlns:a16="http://schemas.microsoft.com/office/drawing/2014/main" id="{0AB799F8-7457-4C96-B9D0-6FB586B9804E}"/>
              </a:ext>
            </a:extLst>
          </p:cNvPr>
          <p:cNvPicPr>
            <a:picLocks noChangeAspect="1"/>
          </p:cNvPicPr>
          <p:nvPr/>
        </p:nvPicPr>
        <p:blipFill rotWithShape="1">
          <a:blip r:embed="rId4"/>
          <a:srcRect t="27691" r="5557" b="28689"/>
          <a:stretch/>
        </p:blipFill>
        <p:spPr>
          <a:xfrm>
            <a:off x="436464" y="8142036"/>
            <a:ext cx="1476000" cy="1428902"/>
          </a:xfrm>
          <a:prstGeom prst="rect">
            <a:avLst/>
          </a:prstGeom>
        </p:spPr>
      </p:pic>
      <p:sp>
        <p:nvSpPr>
          <p:cNvPr id="22" name="Line 2"/>
          <p:cNvSpPr>
            <a:spLocks noChangeShapeType="1"/>
          </p:cNvSpPr>
          <p:nvPr/>
        </p:nvSpPr>
        <p:spPr bwMode="auto">
          <a:xfrm>
            <a:off x="2223293" y="8139516"/>
            <a:ext cx="4176712" cy="0"/>
          </a:xfrm>
          <a:prstGeom prst="line">
            <a:avLst/>
          </a:prstGeom>
          <a:noFill/>
          <a:ln w="19050">
            <a:solidFill>
              <a:srgbClr val="231F2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2962752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54709" y="1789004"/>
            <a:ext cx="6386820" cy="317844"/>
          </a:xfrm>
          <a:prstGeom prst="rect">
            <a:avLst/>
          </a:prstGeom>
        </p:spPr>
        <p:txBody>
          <a:bodyPr wrap="square">
            <a:spAutoFit/>
          </a:bodyPr>
          <a:lstStyle/>
          <a:p>
            <a:pPr marL="87312" marR="91440" algn="r">
              <a:lnSpc>
                <a:spcPts val="1500"/>
              </a:lnSpc>
              <a:spcBef>
                <a:spcPts val="825"/>
              </a:spcBef>
              <a:tabLst>
                <a:tab pos="6907490" algn="l"/>
              </a:tabLst>
            </a:pPr>
            <a:r>
              <a:rPr lang="it-IT" sz="2400" b="1" dirty="0">
                <a:solidFill>
                  <a:srgbClr val="231F20"/>
                </a:solidFill>
                <a:ea typeface="Arial" panose="020B0604020202020204" pitchFamily="34" charset="0"/>
              </a:rPr>
              <a:t>MATERIALI AVANZATI</a:t>
            </a:r>
          </a:p>
        </p:txBody>
      </p:sp>
      <p:sp>
        <p:nvSpPr>
          <p:cNvPr id="11" name="Rettangolo 10"/>
          <p:cNvSpPr/>
          <p:nvPr/>
        </p:nvSpPr>
        <p:spPr>
          <a:xfrm>
            <a:off x="2426078" y="2937542"/>
            <a:ext cx="3888000" cy="5844933"/>
          </a:xfrm>
          <a:prstGeom prst="rect">
            <a:avLst/>
          </a:prstGeom>
        </p:spPr>
        <p:txBody>
          <a:bodyPr wrap="square">
            <a:spAutoFit/>
          </a:bodyPr>
          <a:lstStyle/>
          <a:p>
            <a:pPr algn="just">
              <a:lnSpc>
                <a:spcPct val="107000"/>
              </a:lnSpc>
              <a:spcAft>
                <a:spcPts val="800"/>
              </a:spcAft>
            </a:pPr>
            <a:r>
              <a:rPr lang="it-IT" sz="1350" dirty="0">
                <a:effectLst/>
                <a:latin typeface="Calibri" panose="020F0502020204030204" pitchFamily="34" charset="0"/>
                <a:ea typeface="Calibri" panose="020F0502020204030204" pitchFamily="34" charset="0"/>
                <a:cs typeface="Arial" panose="020B0604020202020204" pitchFamily="34" charset="0"/>
              </a:rPr>
              <a:t>Lo sviluppo di nuovi materiali viene storicamente associato allo sviluppo tecnologico della società umana. In questo contesto l’università di Udine, in particolare il DPIA, è in grado di proporre diverse competenze che vanno a coinvolgere diversi campi applicativi quali: sviluppo di materiali strutturali (polimeri, compositi, metalli, ceramiche), ingegnerizzazione delle superfici (rivestimenti, trattamenti superficiali, funzionalizzazione superficiale), sviluppo di materiali per l’elettronica. In particolare, le competenze dipartimentali in tale ambito sono anche specializzate per lo studio del degrado e di alcune proprietà (resistenza materiali, corrosione, fatica, usura, </a:t>
            </a:r>
            <a:r>
              <a:rPr lang="it-IT" sz="1350" dirty="0" err="1">
                <a:effectLst/>
                <a:latin typeface="Calibri" panose="020F0502020204030204" pitchFamily="34" charset="0"/>
                <a:ea typeface="Calibri" panose="020F0502020204030204" pitchFamily="34" charset="0"/>
                <a:cs typeface="Arial" panose="020B0604020202020204" pitchFamily="34" charset="0"/>
              </a:rPr>
              <a:t>creep</a:t>
            </a:r>
            <a:r>
              <a:rPr lang="it-IT" sz="1350" dirty="0">
                <a:effectLst/>
                <a:latin typeface="Calibri" panose="020F0502020204030204" pitchFamily="34" charset="0"/>
                <a:ea typeface="Calibri" panose="020F0502020204030204" pitchFamily="34" charset="0"/>
                <a:cs typeface="Arial" panose="020B0604020202020204" pitchFamily="34" charset="0"/>
              </a:rPr>
              <a:t>, ossidazioni a caldo, proprietà fisiche, proprietà catalitiche). Il dipartimento è inoltre fornito di diverse tecniche di analisi per la caratterizzazione dei materiali (proprietà meccaniche o fisiche) e delle resistenze ai relativi degradi oltre avere competenze relative alla modellazione e simulazione dei materiali. Le attività in questo campo sono caratterizzate da un occhio di riguardo verso l’ambiente ovvero attraverso lo studio e l’ottimizzazione di processi a basso impatto ambientale, considerando anche la riciclabilità dei materiali.</a:t>
            </a:r>
          </a:p>
        </p:txBody>
      </p:sp>
      <p:pic>
        <p:nvPicPr>
          <p:cNvPr id="34" name="Immagine 33">
            <a:extLst>
              <a:ext uri="{FF2B5EF4-FFF2-40B4-BE49-F238E27FC236}">
                <a16:creationId xmlns:a16="http://schemas.microsoft.com/office/drawing/2014/main" id="{E7B77C70-53A9-40D6-90E0-D77A3A8869CD}"/>
              </a:ext>
            </a:extLst>
          </p:cNvPr>
          <p:cNvPicPr>
            <a:picLocks/>
          </p:cNvPicPr>
          <p:nvPr/>
        </p:nvPicPr>
        <p:blipFill>
          <a:blip r:embed="rId3"/>
          <a:stretch>
            <a:fillRect/>
          </a:stretch>
        </p:blipFill>
        <p:spPr>
          <a:xfrm rot="5400000">
            <a:off x="6206742" y="8142420"/>
            <a:ext cx="1080000" cy="218080"/>
          </a:xfrm>
          <a:prstGeom prst="rect">
            <a:avLst/>
          </a:prstGeom>
        </p:spPr>
      </p:pic>
      <p:pic>
        <p:nvPicPr>
          <p:cNvPr id="35" name="Immagine 34">
            <a:extLst>
              <a:ext uri="{FF2B5EF4-FFF2-40B4-BE49-F238E27FC236}">
                <a16:creationId xmlns:a16="http://schemas.microsoft.com/office/drawing/2014/main" id="{F890E6B3-3CDB-44FC-852F-8F883A8320C6}"/>
              </a:ext>
            </a:extLst>
          </p:cNvPr>
          <p:cNvPicPr>
            <a:picLocks/>
          </p:cNvPicPr>
          <p:nvPr/>
        </p:nvPicPr>
        <p:blipFill>
          <a:blip r:embed="rId3"/>
          <a:stretch>
            <a:fillRect/>
          </a:stretch>
        </p:blipFill>
        <p:spPr>
          <a:xfrm rot="5400000">
            <a:off x="6206742" y="9239433"/>
            <a:ext cx="1080000" cy="218080"/>
          </a:xfrm>
          <a:prstGeom prst="rect">
            <a:avLst/>
          </a:prstGeom>
        </p:spPr>
      </p:pic>
      <p:grpSp>
        <p:nvGrpSpPr>
          <p:cNvPr id="2" name="Gruppo 1">
            <a:extLst>
              <a:ext uri="{FF2B5EF4-FFF2-40B4-BE49-F238E27FC236}">
                <a16:creationId xmlns:a16="http://schemas.microsoft.com/office/drawing/2014/main" id="{28C9DC7A-9793-4C97-A88B-82A61F20E314}"/>
              </a:ext>
            </a:extLst>
          </p:cNvPr>
          <p:cNvGrpSpPr/>
          <p:nvPr/>
        </p:nvGrpSpPr>
        <p:grpSpPr>
          <a:xfrm>
            <a:off x="436453" y="2936122"/>
            <a:ext cx="1727716" cy="1809667"/>
            <a:chOff x="271693" y="2911694"/>
            <a:chExt cx="1727716" cy="1809667"/>
          </a:xfrm>
        </p:grpSpPr>
        <p:grpSp>
          <p:nvGrpSpPr>
            <p:cNvPr id="36" name="Gruppo 35">
              <a:extLst>
                <a:ext uri="{FF2B5EF4-FFF2-40B4-BE49-F238E27FC236}">
                  <a16:creationId xmlns:a16="http://schemas.microsoft.com/office/drawing/2014/main" id="{0B6E74DC-8B60-4B66-86BA-D489E1FD030F}"/>
                </a:ext>
              </a:extLst>
            </p:cNvPr>
            <p:cNvGrpSpPr/>
            <p:nvPr/>
          </p:nvGrpSpPr>
          <p:grpSpPr>
            <a:xfrm>
              <a:off x="271693" y="3098994"/>
              <a:ext cx="1649834" cy="1614650"/>
              <a:chOff x="4614177" y="4236865"/>
              <a:chExt cx="1649834" cy="1614650"/>
            </a:xfrm>
          </p:grpSpPr>
          <p:pic>
            <p:nvPicPr>
              <p:cNvPr id="37" name="Immagine 36">
                <a:extLst>
                  <a:ext uri="{FF2B5EF4-FFF2-40B4-BE49-F238E27FC236}">
                    <a16:creationId xmlns:a16="http://schemas.microsoft.com/office/drawing/2014/main" id="{12546BC5-8448-459F-8BB3-B16B75422847}"/>
                  </a:ext>
                </a:extLst>
              </p:cNvPr>
              <p:cNvPicPr>
                <a:picLocks noChangeAspect="1"/>
              </p:cNvPicPr>
              <p:nvPr/>
            </p:nvPicPr>
            <p:blipFill rotWithShape="1">
              <a:blip r:embed="rId4"/>
              <a:srcRect t="27691" r="5557" b="28689"/>
              <a:stretch/>
            </p:blipFill>
            <p:spPr>
              <a:xfrm>
                <a:off x="4692884" y="4236865"/>
                <a:ext cx="1476000" cy="1428902"/>
              </a:xfrm>
              <a:prstGeom prst="rect">
                <a:avLst/>
              </a:prstGeom>
            </p:spPr>
          </p:pic>
          <p:sp>
            <p:nvSpPr>
              <p:cNvPr id="40" name="CasellaDiTesto 39">
                <a:extLst>
                  <a:ext uri="{FF2B5EF4-FFF2-40B4-BE49-F238E27FC236}">
                    <a16:creationId xmlns:a16="http://schemas.microsoft.com/office/drawing/2014/main" id="{877D285A-6E0B-49DD-BF60-128BACC58B3B}"/>
                  </a:ext>
                </a:extLst>
              </p:cNvPr>
              <p:cNvSpPr txBox="1"/>
              <p:nvPr/>
            </p:nvSpPr>
            <p:spPr>
              <a:xfrm>
                <a:off x="4614177" y="4835852"/>
                <a:ext cx="1649834" cy="1015663"/>
              </a:xfrm>
              <a:prstGeom prst="rect">
                <a:avLst/>
              </a:prstGeom>
              <a:noFill/>
            </p:spPr>
            <p:txBody>
              <a:bodyPr wrap="square" rtlCol="0">
                <a:spAutoFit/>
              </a:bodyPr>
              <a:lstStyle/>
              <a:p>
                <a:pPr algn="ctr"/>
                <a:r>
                  <a:rPr lang="it-IT" sz="6000" dirty="0">
                    <a:solidFill>
                      <a:schemeClr val="bg1"/>
                    </a:solidFill>
                    <a:latin typeface="Book Antiqua" panose="02040602050305030304" pitchFamily="18" charset="0"/>
                  </a:rPr>
                  <a:t>AM</a:t>
                </a:r>
              </a:p>
            </p:txBody>
          </p:sp>
        </p:grpSp>
        <p:sp>
          <p:nvSpPr>
            <p:cNvPr id="41" name="Rettangolo 40">
              <a:extLst>
                <a:ext uri="{FF2B5EF4-FFF2-40B4-BE49-F238E27FC236}">
                  <a16:creationId xmlns:a16="http://schemas.microsoft.com/office/drawing/2014/main" id="{EFD53E58-E7F1-4C10-90BF-45653B9DAE82}"/>
                </a:ext>
              </a:extLst>
            </p:cNvPr>
            <p:cNvSpPr/>
            <p:nvPr/>
          </p:nvSpPr>
          <p:spPr>
            <a:xfrm rot="5400000" flipH="1">
              <a:off x="1433709" y="3375169"/>
              <a:ext cx="854401" cy="276999"/>
            </a:xfrm>
            <a:prstGeom prst="rect">
              <a:avLst/>
            </a:prstGeom>
          </p:spPr>
          <p:txBody>
            <a:bodyPr wrap="none">
              <a:spAutoFit/>
            </a:bodyPr>
            <a:lstStyle/>
            <a:p>
              <a:pPr>
                <a:spcAft>
                  <a:spcPts val="0"/>
                </a:spcAft>
              </a:pPr>
              <a:r>
                <a:rPr lang="en-US" sz="1200" b="1" dirty="0">
                  <a:ea typeface="Arial" panose="020B0604020202020204" pitchFamily="34" charset="0"/>
                </a:rPr>
                <a:t> AVANZATI</a:t>
              </a:r>
              <a:endParaRPr lang="it-IT" sz="1200" dirty="0">
                <a:ea typeface="Arial" panose="020B0604020202020204" pitchFamily="34" charset="0"/>
              </a:endParaRPr>
            </a:p>
          </p:txBody>
        </p:sp>
        <p:pic>
          <p:nvPicPr>
            <p:cNvPr id="42" name="Immagine 41">
              <a:extLst>
                <a:ext uri="{FF2B5EF4-FFF2-40B4-BE49-F238E27FC236}">
                  <a16:creationId xmlns:a16="http://schemas.microsoft.com/office/drawing/2014/main" id="{B3A8EE21-B855-4DCE-9ABE-AD88C318044F}"/>
                </a:ext>
              </a:extLst>
            </p:cNvPr>
            <p:cNvPicPr>
              <a:picLocks/>
            </p:cNvPicPr>
            <p:nvPr/>
          </p:nvPicPr>
          <p:blipFill>
            <a:blip r:embed="rId3"/>
            <a:stretch>
              <a:fillRect/>
            </a:stretch>
          </p:blipFill>
          <p:spPr>
            <a:xfrm>
              <a:off x="404400" y="4503281"/>
              <a:ext cx="1368000" cy="218080"/>
            </a:xfrm>
            <a:prstGeom prst="rect">
              <a:avLst/>
            </a:prstGeom>
          </p:spPr>
        </p:pic>
        <p:sp>
          <p:nvSpPr>
            <p:cNvPr id="43" name="Rettangolo 42">
              <a:extLst>
                <a:ext uri="{FF2B5EF4-FFF2-40B4-BE49-F238E27FC236}">
                  <a16:creationId xmlns:a16="http://schemas.microsoft.com/office/drawing/2014/main" id="{42E8AC43-D863-4FB9-B209-BD9DEF6DCC4A}"/>
                </a:ext>
              </a:extLst>
            </p:cNvPr>
            <p:cNvSpPr/>
            <p:nvPr/>
          </p:nvSpPr>
          <p:spPr>
            <a:xfrm>
              <a:off x="971768" y="2911694"/>
              <a:ext cx="881139" cy="276999"/>
            </a:xfrm>
            <a:prstGeom prst="rect">
              <a:avLst/>
            </a:prstGeom>
          </p:spPr>
          <p:txBody>
            <a:bodyPr wrap="none">
              <a:spAutoFit/>
            </a:bodyPr>
            <a:lstStyle/>
            <a:p>
              <a:pPr>
                <a:spcAft>
                  <a:spcPts val="0"/>
                </a:spcAft>
              </a:pPr>
              <a:r>
                <a:rPr lang="en-US" sz="1200" b="1" dirty="0">
                  <a:ea typeface="Arial" panose="020B0604020202020204" pitchFamily="34" charset="0"/>
                </a:rPr>
                <a:t>MATERIALI</a:t>
              </a:r>
              <a:endParaRPr lang="it-IT" sz="1200" dirty="0">
                <a:ea typeface="Arial" panose="020B0604020202020204" pitchFamily="34" charset="0"/>
              </a:endParaRPr>
            </a:p>
          </p:txBody>
        </p:sp>
      </p:grpSp>
    </p:spTree>
    <p:extLst>
      <p:ext uri="{BB962C8B-B14F-4D97-AF65-F5344CB8AC3E}">
        <p14:creationId xmlns:p14="http://schemas.microsoft.com/office/powerpoint/2010/main" val="455151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396763" y="1684510"/>
            <a:ext cx="6044765" cy="289182"/>
          </a:xfrm>
          <a:prstGeom prst="rect">
            <a:avLst/>
          </a:prstGeom>
        </p:spPr>
        <p:txBody>
          <a:bodyPr wrap="square">
            <a:spAutoFit/>
          </a:bodyPr>
          <a:lstStyle/>
          <a:p>
            <a:pPr marL="87312" marR="91440">
              <a:lnSpc>
                <a:spcPts val="1500"/>
              </a:lnSpc>
              <a:spcBef>
                <a:spcPts val="825"/>
              </a:spcBef>
              <a:tabLst>
                <a:tab pos="6907490" algn="l"/>
              </a:tabLst>
            </a:pPr>
            <a:r>
              <a:rPr lang="it-IT" sz="1600" b="1" dirty="0">
                <a:solidFill>
                  <a:srgbClr val="231F20"/>
                </a:solidFill>
                <a:latin typeface="Arial" panose="020B0604020202020204" pitchFamily="34" charset="0"/>
                <a:ea typeface="Arial" panose="020B0604020202020204" pitchFamily="34" charset="0"/>
              </a:rPr>
              <a:t>Linee di ricerca e applicazioni</a:t>
            </a:r>
          </a:p>
        </p:txBody>
      </p:sp>
      <p:sp>
        <p:nvSpPr>
          <p:cNvPr id="34" name="CasellaDiTesto 33">
            <a:extLst>
              <a:ext uri="{FF2B5EF4-FFF2-40B4-BE49-F238E27FC236}">
                <a16:creationId xmlns:a16="http://schemas.microsoft.com/office/drawing/2014/main" id="{1205CE49-DC2E-4952-8EEC-DA9D33D51673}"/>
              </a:ext>
            </a:extLst>
          </p:cNvPr>
          <p:cNvSpPr txBox="1"/>
          <p:nvPr/>
        </p:nvSpPr>
        <p:spPr>
          <a:xfrm>
            <a:off x="436444" y="2200809"/>
            <a:ext cx="6050124" cy="5148525"/>
          </a:xfrm>
          <a:prstGeom prst="rect">
            <a:avLst/>
          </a:prstGeom>
          <a:noFill/>
        </p:spPr>
        <p:txBody>
          <a:bodyPr wrap="square">
            <a:spAutoFit/>
          </a:bodyPr>
          <a:lstStyle/>
          <a:p>
            <a:pPr marL="342900" lvl="0" indent="-342900" algn="just" rtl="0">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Caratterizzazione microstrutturale materiali.</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Design e sviluppo di materiali innovativi.</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Ingegnerizzazione delle superfici.</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Funzionalizzazione superfici.</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Studio degrado dei materiali (corrosione, </a:t>
            </a:r>
            <a:r>
              <a:rPr lang="it-IT" sz="1400" dirty="0" err="1">
                <a:effectLst/>
                <a:latin typeface="Calibri" panose="020F0502020204030204" pitchFamily="34" charset="0"/>
                <a:ea typeface="Calibri" panose="020F0502020204030204" pitchFamily="34" charset="0"/>
                <a:cs typeface="Arial" panose="020B0604020202020204" pitchFamily="34" charset="0"/>
              </a:rPr>
              <a:t>creep</a:t>
            </a:r>
            <a:r>
              <a:rPr lang="it-IT" sz="1400" dirty="0">
                <a:effectLst/>
                <a:latin typeface="Calibri" panose="020F0502020204030204" pitchFamily="34" charset="0"/>
                <a:ea typeface="Calibri" panose="020F0502020204030204" pitchFamily="34" charset="0"/>
                <a:cs typeface="Arial" panose="020B0604020202020204" pitchFamily="34" charset="0"/>
              </a:rPr>
              <a:t>, usura, fatica, ossidazione ad alta temperatura etc..).</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Sviluppo materiali per catalisi.</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Sviluppo di materiali e tecnologie innovative per pavimentazioni stradali e aeroportuali ad alte prestazioni. </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Modellizzazione meccanica dei materiali.</a:t>
            </a:r>
          </a:p>
          <a:p>
            <a:pPr marL="342900" indent="-342900" algn="just">
              <a:lnSpc>
                <a:spcPct val="107000"/>
              </a:lnSpc>
              <a:buFont typeface="Symbol" panose="05050102010706020507" pitchFamily="18" charset="2"/>
              <a:buChar char=""/>
            </a:pPr>
            <a:r>
              <a:rPr lang="it-IT" sz="1400" dirty="0">
                <a:latin typeface="Calibri" panose="020F0502020204030204" pitchFamily="34" charset="0"/>
                <a:ea typeface="Calibri" panose="020F0502020204030204" pitchFamily="34" charset="0"/>
                <a:cs typeface="Arial" panose="020B0604020202020204" pitchFamily="34" charset="0"/>
              </a:rPr>
              <a:t>Ingegnerizzazione dei processi produttivi.</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Modellistica, simulazione e caratterizzazione di dispositivi elettronici basati su materiali non convenzionali.</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Simulazione con metodi ab-</a:t>
            </a:r>
            <a:r>
              <a:rPr lang="it-IT" sz="1400" dirty="0" err="1">
                <a:effectLst/>
                <a:latin typeface="Calibri" panose="020F0502020204030204" pitchFamily="34" charset="0"/>
                <a:ea typeface="Calibri" panose="020F0502020204030204" pitchFamily="34" charset="0"/>
                <a:cs typeface="Arial" panose="020B0604020202020204" pitchFamily="34" charset="0"/>
              </a:rPr>
              <a:t>initio</a:t>
            </a:r>
            <a:r>
              <a:rPr lang="it-IT" sz="1400" dirty="0">
                <a:effectLst/>
                <a:latin typeface="Calibri" panose="020F0502020204030204" pitchFamily="34" charset="0"/>
                <a:ea typeface="Calibri" panose="020F0502020204030204" pitchFamily="34" charset="0"/>
                <a:cs typeface="Arial" panose="020B0604020202020204" pitchFamily="34" charset="0"/>
              </a:rPr>
              <a:t> di materiali bidimensionali ed etero-strutture per applicazioni elettroniche.</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Sviluppo e caratterizzazione materiali per Additive Manufacturing.</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Sviluppo materiali per l’elettronica.</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Sviluppo e caratterizzazione di </a:t>
            </a:r>
            <a:r>
              <a:rPr lang="it-IT" sz="1400" dirty="0" err="1">
                <a:effectLst/>
                <a:latin typeface="Calibri" panose="020F0502020204030204" pitchFamily="34" charset="0"/>
                <a:ea typeface="Calibri" panose="020F0502020204030204" pitchFamily="34" charset="0"/>
                <a:cs typeface="Arial" panose="020B0604020202020204" pitchFamily="34" charset="0"/>
              </a:rPr>
              <a:t>bio</a:t>
            </a:r>
            <a:r>
              <a:rPr lang="it-IT" sz="1400" dirty="0">
                <a:effectLst/>
                <a:latin typeface="Calibri" panose="020F0502020204030204" pitchFamily="34" charset="0"/>
                <a:ea typeface="Calibri" panose="020F0502020204030204" pitchFamily="34" charset="0"/>
                <a:cs typeface="Arial" panose="020B0604020202020204" pitchFamily="34" charset="0"/>
              </a:rPr>
              <a:t>-materiali per protesi impiantabili.</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Riciclo chimico dei materiali.</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Riciclo meccanico dei materiali in ottica di economia circolare.</a:t>
            </a:r>
          </a:p>
          <a:p>
            <a:pPr marL="342900" lvl="0" indent="-342900" algn="just">
              <a:lnSpc>
                <a:spcPct val="107000"/>
              </a:lnSpc>
              <a:buFont typeface="Symbol" panose="05050102010706020507" pitchFamily="18" charset="2"/>
              <a:buChar char=""/>
            </a:pPr>
            <a:r>
              <a:rPr lang="it-IT" sz="1400" dirty="0">
                <a:effectLst/>
                <a:latin typeface="Calibri" panose="020F0502020204030204" pitchFamily="34" charset="0"/>
                <a:ea typeface="Calibri" panose="020F0502020204030204" pitchFamily="34" charset="0"/>
                <a:cs typeface="Arial" panose="020B0604020202020204" pitchFamily="34" charset="0"/>
              </a:rPr>
              <a:t>Studio e ottimizzazione di processi produttivi a basso impatto ambientale.</a:t>
            </a:r>
          </a:p>
          <a:p>
            <a:pPr marL="342900" lvl="0" indent="-342900" rtl="0">
              <a:buFont typeface="Symbol" panose="05050102010706020507" pitchFamily="18" charset="2"/>
              <a:buChar char=""/>
            </a:pPr>
            <a:endParaRPr lang="en-GB"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5" name="CasellaDiTesto 34">
            <a:extLst>
              <a:ext uri="{FF2B5EF4-FFF2-40B4-BE49-F238E27FC236}">
                <a16:creationId xmlns:a16="http://schemas.microsoft.com/office/drawing/2014/main" id="{3CD5FDBC-7257-4FFD-96FC-7B57A3487DEC}"/>
              </a:ext>
            </a:extLst>
          </p:cNvPr>
          <p:cNvSpPr txBox="1"/>
          <p:nvPr/>
        </p:nvSpPr>
        <p:spPr>
          <a:xfrm>
            <a:off x="2151529" y="8139516"/>
            <a:ext cx="4407477" cy="1446550"/>
          </a:xfrm>
          <a:prstGeom prst="rect">
            <a:avLst/>
          </a:prstGeom>
          <a:noFill/>
        </p:spPr>
        <p:txBody>
          <a:bodyPr wrap="square" rtlCol="0">
            <a:spAutoFit/>
          </a:bodyPr>
          <a:lstStyle/>
          <a:p>
            <a:pPr defTabSz="1477954">
              <a:tabLst>
                <a:tab pos="804858" algn="l"/>
                <a:tab pos="2868596" algn="l"/>
              </a:tabLst>
            </a:pPr>
            <a:r>
              <a:rPr lang="it-IT" sz="1100" b="1" dirty="0"/>
              <a:t>Location: </a:t>
            </a:r>
            <a:r>
              <a:rPr lang="it-IT" sz="1100" dirty="0"/>
              <a:t>Campus Rizzi, Via delle Scienze 206, 33100 Udine</a:t>
            </a:r>
          </a:p>
          <a:p>
            <a:pPr defTabSz="1477954">
              <a:tabLst>
                <a:tab pos="804858" algn="l"/>
                <a:tab pos="2868596" algn="l"/>
              </a:tabLst>
            </a:pPr>
            <a:r>
              <a:rPr lang="it-IT" sz="1100" dirty="0"/>
              <a:t/>
            </a:r>
            <a:br>
              <a:rPr lang="it-IT" sz="1100" dirty="0"/>
            </a:br>
            <a:r>
              <a:rPr lang="it-IT" sz="1100" dirty="0"/>
              <a:t>Ricerca: 	ricerca.dpia@uniud.it 	Tel.+39 0432 558714</a:t>
            </a:r>
            <a:br>
              <a:rPr lang="it-IT" sz="1100" dirty="0"/>
            </a:br>
            <a:r>
              <a:rPr lang="it-IT" sz="1100" dirty="0"/>
              <a:t>Responsabile dei Servizi Dipartimentali  	Tel.+39 0432 558549   </a:t>
            </a:r>
          </a:p>
          <a:p>
            <a:pPr defTabSz="1346192">
              <a:tabLst>
                <a:tab pos="804858" algn="l"/>
                <a:tab pos="2870184" algn="l"/>
              </a:tabLst>
            </a:pPr>
            <a:r>
              <a:rPr lang="it-IT" sz="1100" dirty="0"/>
              <a:t>                                                                                  	Fax</a:t>
            </a:r>
            <a:r>
              <a:rPr lang="it-IT" sz="500" dirty="0"/>
              <a:t> </a:t>
            </a:r>
            <a:r>
              <a:rPr lang="it-IT" sz="1100" dirty="0"/>
              <a:t>+39 0432 558251</a:t>
            </a:r>
          </a:p>
          <a:p>
            <a:pPr defTabSz="1346192">
              <a:tabLst>
                <a:tab pos="804858" algn="l"/>
              </a:tabLst>
            </a:pPr>
            <a:r>
              <a:rPr lang="it-IT" sz="1100" dirty="0"/>
              <a:t>c.f.        80014550307</a:t>
            </a:r>
            <a:br>
              <a:rPr lang="it-IT" sz="1100" dirty="0"/>
            </a:br>
            <a:r>
              <a:rPr lang="it-IT" sz="1100" dirty="0"/>
              <a:t>p.IVA    01071600306</a:t>
            </a:r>
          </a:p>
          <a:p>
            <a:pPr defTabSz="1346192">
              <a:tabLst>
                <a:tab pos="804858" algn="l"/>
              </a:tabLst>
            </a:pPr>
            <a:r>
              <a:rPr lang="it-IT" sz="1100" dirty="0"/>
              <a:t>pec: dpia@postacert.uniud.it</a:t>
            </a:r>
            <a:endParaRPr lang="it-IT" sz="1100" b="1" dirty="0"/>
          </a:p>
        </p:txBody>
      </p:sp>
      <p:pic>
        <p:nvPicPr>
          <p:cNvPr id="37" name="Immagine 36">
            <a:extLst>
              <a:ext uri="{FF2B5EF4-FFF2-40B4-BE49-F238E27FC236}">
                <a16:creationId xmlns:a16="http://schemas.microsoft.com/office/drawing/2014/main" id="{ED02F03A-68BB-4F2D-B806-90C95C9D1190}"/>
              </a:ext>
            </a:extLst>
          </p:cNvPr>
          <p:cNvPicPr>
            <a:picLocks/>
          </p:cNvPicPr>
          <p:nvPr/>
        </p:nvPicPr>
        <p:blipFill>
          <a:blip r:embed="rId3"/>
          <a:stretch>
            <a:fillRect/>
          </a:stretch>
        </p:blipFill>
        <p:spPr>
          <a:xfrm rot="5400000">
            <a:off x="1358489" y="8747448"/>
            <a:ext cx="1368000" cy="218080"/>
          </a:xfrm>
          <a:prstGeom prst="rect">
            <a:avLst/>
          </a:prstGeom>
        </p:spPr>
      </p:pic>
      <p:pic>
        <p:nvPicPr>
          <p:cNvPr id="40" name="Immagine 39">
            <a:extLst>
              <a:ext uri="{FF2B5EF4-FFF2-40B4-BE49-F238E27FC236}">
                <a16:creationId xmlns:a16="http://schemas.microsoft.com/office/drawing/2014/main" id="{0AB799F8-7457-4C96-B9D0-6FB586B9804E}"/>
              </a:ext>
            </a:extLst>
          </p:cNvPr>
          <p:cNvPicPr>
            <a:picLocks noChangeAspect="1"/>
          </p:cNvPicPr>
          <p:nvPr/>
        </p:nvPicPr>
        <p:blipFill rotWithShape="1">
          <a:blip r:embed="rId4"/>
          <a:srcRect t="27691" r="5557" b="28689"/>
          <a:stretch/>
        </p:blipFill>
        <p:spPr>
          <a:xfrm>
            <a:off x="436464" y="8142036"/>
            <a:ext cx="1476000" cy="1428902"/>
          </a:xfrm>
          <a:prstGeom prst="rect">
            <a:avLst/>
          </a:prstGeom>
        </p:spPr>
      </p:pic>
      <p:sp>
        <p:nvSpPr>
          <p:cNvPr id="22" name="Line 2"/>
          <p:cNvSpPr>
            <a:spLocks noChangeShapeType="1"/>
          </p:cNvSpPr>
          <p:nvPr/>
        </p:nvSpPr>
        <p:spPr bwMode="auto">
          <a:xfrm>
            <a:off x="2223293" y="8139516"/>
            <a:ext cx="4176712" cy="0"/>
          </a:xfrm>
          <a:prstGeom prst="line">
            <a:avLst/>
          </a:prstGeom>
          <a:noFill/>
          <a:ln w="19050">
            <a:solidFill>
              <a:srgbClr val="231F2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3450363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txBox="1">
            <a:spLocks/>
          </p:cNvSpPr>
          <p:nvPr/>
        </p:nvSpPr>
        <p:spPr>
          <a:xfrm>
            <a:off x="1294083" y="333520"/>
            <a:ext cx="1681346" cy="540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it-IT" sz="1000" b="1">
                <a:latin typeface="Helvetica" panose="020B0604020202020204" pitchFamily="34" charset="0"/>
              </a:rPr>
              <a:t>UNIVERSITA’ DEGLI STUDI DI UDINE</a:t>
            </a:r>
            <a:endParaRPr lang="it-IT" sz="1000" b="1" dirty="0">
              <a:latin typeface="Helvetica" panose="020B0604020202020204" pitchFamily="34" charset="0"/>
            </a:endParaRPr>
          </a:p>
        </p:txBody>
      </p:sp>
      <p:sp>
        <p:nvSpPr>
          <p:cNvPr id="19" name="Titolo 1"/>
          <p:cNvSpPr txBox="1">
            <a:spLocks/>
          </p:cNvSpPr>
          <p:nvPr/>
        </p:nvSpPr>
        <p:spPr>
          <a:xfrm>
            <a:off x="2369738" y="123702"/>
            <a:ext cx="4097554" cy="83201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it-IT" sz="2000" b="1" dirty="0">
                <a:latin typeface="Helvetica" panose="020B0604020202020204" pitchFamily="34" charset="0"/>
              </a:rPr>
              <a:t>DPIA</a:t>
            </a:r>
          </a:p>
          <a:p>
            <a:pPr algn="r"/>
            <a:r>
              <a:rPr lang="it-IT" sz="1000" b="1" dirty="0">
                <a:latin typeface="Helvetica" panose="020B0604020202020204" pitchFamily="34" charset="0"/>
              </a:rPr>
              <a:t>DIPARTIMENTO POLITECNICO </a:t>
            </a:r>
          </a:p>
          <a:p>
            <a:pPr algn="r"/>
            <a:r>
              <a:rPr lang="it-IT" sz="1000" b="1" dirty="0">
                <a:latin typeface="Helvetica" panose="020B0604020202020204" pitchFamily="34" charset="0"/>
              </a:rPr>
              <a:t>DI INGEGNERIA E ARCHITETTURA</a:t>
            </a:r>
          </a:p>
        </p:txBody>
      </p:sp>
      <p:pic>
        <p:nvPicPr>
          <p:cNvPr id="20" name="Immagine 19"/>
          <p:cNvPicPr/>
          <p:nvPr/>
        </p:nvPicPr>
        <p:blipFill rotWithShape="1">
          <a:blip r:embed="rId2" cstate="print">
            <a:clrChange>
              <a:clrFrom>
                <a:srgbClr val="FFFFFF"/>
              </a:clrFrom>
              <a:clrTo>
                <a:srgbClr val="FFFFFF">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p:blipFill>
        <p:spPr>
          <a:xfrm>
            <a:off x="327449" y="166734"/>
            <a:ext cx="936000" cy="936000"/>
          </a:xfrm>
          <a:prstGeom prst="rect">
            <a:avLst/>
          </a:prstGeom>
        </p:spPr>
      </p:pic>
      <p:grpSp>
        <p:nvGrpSpPr>
          <p:cNvPr id="21" name="Gruppo 20"/>
          <p:cNvGrpSpPr>
            <a:grpSpLocks/>
          </p:cNvGrpSpPr>
          <p:nvPr/>
        </p:nvGrpSpPr>
        <p:grpSpPr bwMode="auto">
          <a:xfrm flipV="1">
            <a:off x="327449" y="1215519"/>
            <a:ext cx="6120130" cy="18000"/>
            <a:chOff x="1133" y="1135"/>
            <a:chExt cx="9638" cy="307"/>
          </a:xfrm>
        </p:grpSpPr>
        <p:sp>
          <p:nvSpPr>
            <p:cNvPr id="24"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5"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26"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27" name="CasellaDiTesto 26"/>
          <p:cNvSpPr txBox="1"/>
          <p:nvPr/>
        </p:nvSpPr>
        <p:spPr>
          <a:xfrm>
            <a:off x="4433027" y="936374"/>
            <a:ext cx="1995714" cy="261610"/>
          </a:xfrm>
          <a:prstGeom prst="rect">
            <a:avLst/>
          </a:prstGeom>
          <a:noFill/>
        </p:spPr>
        <p:txBody>
          <a:bodyPr wrap="square" rtlCol="0">
            <a:spAutoFit/>
          </a:bodyPr>
          <a:lstStyle/>
          <a:p>
            <a:pPr algn="r"/>
            <a:r>
              <a:rPr lang="it-IT" sz="1100" b="1" dirty="0">
                <a:solidFill>
                  <a:srgbClr val="779AAB"/>
                </a:solidFill>
              </a:rPr>
              <a:t>www.uniud.it</a:t>
            </a:r>
          </a:p>
        </p:txBody>
      </p:sp>
      <p:grpSp>
        <p:nvGrpSpPr>
          <p:cNvPr id="28" name="Gruppo 27"/>
          <p:cNvGrpSpPr>
            <a:grpSpLocks/>
          </p:cNvGrpSpPr>
          <p:nvPr/>
        </p:nvGrpSpPr>
        <p:grpSpPr bwMode="auto">
          <a:xfrm flipV="1">
            <a:off x="327449" y="1215519"/>
            <a:ext cx="6120130" cy="18000"/>
            <a:chOff x="1133" y="1135"/>
            <a:chExt cx="9638" cy="307"/>
          </a:xfrm>
        </p:grpSpPr>
        <p:sp>
          <p:nvSpPr>
            <p:cNvPr id="29" name="Rectangle 10"/>
            <p:cNvSpPr>
              <a:spLocks noChangeArrowheads="1"/>
            </p:cNvSpPr>
            <p:nvPr/>
          </p:nvSpPr>
          <p:spPr bwMode="auto">
            <a:xfrm>
              <a:off x="3429" y="1135"/>
              <a:ext cx="7342" cy="307"/>
            </a:xfrm>
            <a:prstGeom prst="rect">
              <a:avLst/>
            </a:prstGeom>
            <a:solidFill>
              <a:srgbClr val="5E91A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0" name="Rectangle 11"/>
            <p:cNvSpPr>
              <a:spLocks noChangeArrowheads="1"/>
            </p:cNvSpPr>
            <p:nvPr/>
          </p:nvSpPr>
          <p:spPr bwMode="auto">
            <a:xfrm>
              <a:off x="1133" y="1135"/>
              <a:ext cx="850" cy="307"/>
            </a:xfrm>
            <a:prstGeom prst="rect">
              <a:avLst/>
            </a:prstGeom>
            <a:solidFill>
              <a:srgbClr val="563D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31" name="Rectangle 12"/>
            <p:cNvSpPr>
              <a:spLocks noChangeArrowheads="1"/>
            </p:cNvSpPr>
            <p:nvPr/>
          </p:nvSpPr>
          <p:spPr bwMode="auto">
            <a:xfrm>
              <a:off x="1984" y="1135"/>
              <a:ext cx="1474" cy="307"/>
            </a:xfrm>
            <a:prstGeom prst="rect">
              <a:avLst/>
            </a:prstGeom>
            <a:solidFill>
              <a:srgbClr val="F5821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grpSp>
      <p:sp>
        <p:nvSpPr>
          <p:cNvPr id="32" name="CasellaDiTesto 31"/>
          <p:cNvSpPr txBox="1"/>
          <p:nvPr/>
        </p:nvSpPr>
        <p:spPr>
          <a:xfrm>
            <a:off x="4490854" y="768642"/>
            <a:ext cx="1995714" cy="261610"/>
          </a:xfrm>
          <a:prstGeom prst="rect">
            <a:avLst/>
          </a:prstGeom>
          <a:noFill/>
        </p:spPr>
        <p:txBody>
          <a:bodyPr wrap="square" rtlCol="0">
            <a:spAutoFit/>
          </a:bodyPr>
          <a:lstStyle/>
          <a:p>
            <a:pPr algn="r"/>
            <a:r>
              <a:rPr lang="it-IT" sz="1100" b="1" dirty="0">
                <a:solidFill>
                  <a:srgbClr val="779AAB"/>
                </a:solidFill>
              </a:rPr>
              <a:t>https://dpia.uniud.it/site/</a:t>
            </a:r>
          </a:p>
        </p:txBody>
      </p:sp>
      <p:sp>
        <p:nvSpPr>
          <p:cNvPr id="33" name="Rettangolo 32"/>
          <p:cNvSpPr/>
          <p:nvPr/>
        </p:nvSpPr>
        <p:spPr>
          <a:xfrm>
            <a:off x="54709" y="1789004"/>
            <a:ext cx="6386820" cy="612796"/>
          </a:xfrm>
          <a:prstGeom prst="rect">
            <a:avLst/>
          </a:prstGeom>
        </p:spPr>
        <p:txBody>
          <a:bodyPr wrap="square">
            <a:spAutoFit/>
          </a:bodyPr>
          <a:lstStyle/>
          <a:p>
            <a:pPr marL="87312" marR="91440" algn="r">
              <a:lnSpc>
                <a:spcPts val="1500"/>
              </a:lnSpc>
              <a:spcBef>
                <a:spcPts val="825"/>
              </a:spcBef>
              <a:tabLst>
                <a:tab pos="6907490" algn="l"/>
              </a:tabLst>
            </a:pPr>
            <a:r>
              <a:rPr lang="it-IT" sz="2400" b="1" dirty="0"/>
              <a:t>AMBIENTE COSTRUITO E</a:t>
            </a:r>
          </a:p>
          <a:p>
            <a:pPr marL="87312" marR="91440" algn="r">
              <a:lnSpc>
                <a:spcPts val="1500"/>
              </a:lnSpc>
              <a:spcBef>
                <a:spcPts val="825"/>
              </a:spcBef>
              <a:tabLst>
                <a:tab pos="6907490" algn="l"/>
              </a:tabLst>
            </a:pPr>
            <a:r>
              <a:rPr lang="it-IT" sz="2400" b="1" dirty="0"/>
              <a:t>                       PATRIMONIO URBANO</a:t>
            </a:r>
          </a:p>
        </p:txBody>
      </p:sp>
      <p:sp>
        <p:nvSpPr>
          <p:cNvPr id="11" name="Rettangolo 10"/>
          <p:cNvSpPr/>
          <p:nvPr/>
        </p:nvSpPr>
        <p:spPr>
          <a:xfrm>
            <a:off x="2426078" y="2957285"/>
            <a:ext cx="3888000" cy="6093976"/>
          </a:xfrm>
          <a:prstGeom prst="rect">
            <a:avLst/>
          </a:prstGeom>
        </p:spPr>
        <p:txBody>
          <a:bodyPr wrap="square">
            <a:spAutoFit/>
          </a:bodyPr>
          <a:lstStyle/>
          <a:p>
            <a:pPr algn="just"/>
            <a:r>
              <a:rPr lang="it-IT" sz="1300" dirty="0">
                <a:effectLst/>
                <a:latin typeface="Calibri" panose="020F0502020204030204" pitchFamily="34" charset="0"/>
                <a:ea typeface="Calibri" panose="020F0502020204030204" pitchFamily="34" charset="0"/>
                <a:cs typeface="Arial" panose="020B0604020202020204" pitchFamily="34" charset="0"/>
              </a:rPr>
              <a:t>E’ di pressante attualità l’obiettivo di monitorare, adeguare e innovare l’ambiente costruito con una attenzione alle domande della società di conservazione del patrimonio culturale, rispetto per l’ambiente e sicurezza.</a:t>
            </a:r>
          </a:p>
          <a:p>
            <a:pPr algn="just"/>
            <a:r>
              <a:rPr lang="it-IT" sz="1300" dirty="0">
                <a:effectLst/>
                <a:latin typeface="Calibri" panose="020F0502020204030204" pitchFamily="34" charset="0"/>
                <a:ea typeface="Calibri" panose="020F0502020204030204" pitchFamily="34" charset="0"/>
                <a:cs typeface="Arial" panose="020B0604020202020204" pitchFamily="34" charset="0"/>
              </a:rPr>
              <a:t>In questo ambito il DPIA presenta una ampia e trasversale competenza nella diagnostica e nella protezione sismica degli edifici. Si va dai metodi dinamici sperimentali per il monitoraggio di edifici, alla verifica della loro risposta sismica fino a tecnologie avanzate di protezione sia mediante isolamento alla base che tramite sistemi dissipativi e di rinforzo. </a:t>
            </a:r>
          </a:p>
          <a:p>
            <a:pPr algn="just"/>
            <a:r>
              <a:rPr lang="it-IT" sz="1300" dirty="0">
                <a:effectLst/>
                <a:latin typeface="Calibri" panose="020F0502020204030204" pitchFamily="34" charset="0"/>
                <a:ea typeface="Calibri" panose="020F0502020204030204" pitchFamily="34" charset="0"/>
                <a:cs typeface="Arial" panose="020B0604020202020204" pitchFamily="34" charset="0"/>
              </a:rPr>
              <a:t>Nell’ambito della progettazione di strutture vi è esperienza nel consolidamento e restauro di edifici esistenti e nelle costruzioni in legno. Per quanto riguarda il calcestruzzo armato particolare approfondimento è rivolto all’aderenza tra calcestruzzo e barre d’armatura e alla resistenza a taglio. </a:t>
            </a:r>
          </a:p>
          <a:p>
            <a:pPr algn="just"/>
            <a:r>
              <a:rPr lang="it-IT" sz="1300" dirty="0">
                <a:effectLst/>
                <a:latin typeface="Calibri" panose="020F0502020204030204" pitchFamily="34" charset="0"/>
                <a:ea typeface="Calibri" panose="020F0502020204030204" pitchFamily="34" charset="0"/>
                <a:cs typeface="Arial" panose="020B0604020202020204" pitchFamily="34" charset="0"/>
              </a:rPr>
              <a:t>Con riferimento alla conoscenza e alla valorizzazione del patrimonio culturale, sono oggetto di studio i materiali e le tecniche costruttive storiche nonché la tipicità dell’architettura tradizionale.</a:t>
            </a:r>
          </a:p>
          <a:p>
            <a:pPr algn="just"/>
            <a:r>
              <a:rPr lang="it-IT" sz="1300" dirty="0">
                <a:effectLst/>
                <a:latin typeface="Calibri" panose="020F0502020204030204" pitchFamily="34" charset="0"/>
                <a:ea typeface="Calibri" panose="020F0502020204030204" pitchFamily="34" charset="0"/>
                <a:cs typeface="Arial" panose="020B0604020202020204" pitchFamily="34" charset="0"/>
              </a:rPr>
              <a:t>Trasversali e imprescindibili per il rilevamento dell’esistente e nell’ambito delle emergenti tecniche BIM sono i metodi di misura ed interpretazione propri della </a:t>
            </a:r>
            <a:r>
              <a:rPr lang="it-IT" sz="1300" dirty="0" err="1">
                <a:effectLst/>
                <a:latin typeface="Calibri" panose="020F0502020204030204" pitchFamily="34" charset="0"/>
                <a:ea typeface="Calibri" panose="020F0502020204030204" pitchFamily="34" charset="0"/>
                <a:cs typeface="Arial" panose="020B0604020202020204" pitchFamily="34" charset="0"/>
              </a:rPr>
              <a:t>geomatica</a:t>
            </a:r>
            <a:r>
              <a:rPr lang="it-IT" sz="1300" dirty="0">
                <a:effectLst/>
                <a:latin typeface="Calibri" panose="020F0502020204030204" pitchFamily="34" charset="0"/>
                <a:ea typeface="Calibri" panose="020F0502020204030204" pitchFamily="34" charset="0"/>
                <a:cs typeface="Arial" panose="020B0604020202020204" pitchFamily="34" charset="0"/>
              </a:rPr>
              <a:t> e visione computazionale.</a:t>
            </a:r>
          </a:p>
          <a:p>
            <a:pPr algn="just"/>
            <a:r>
              <a:rPr lang="it-IT" sz="1300" dirty="0">
                <a:effectLst/>
                <a:latin typeface="Calibri" panose="020F0502020204030204" pitchFamily="34" charset="0"/>
                <a:ea typeface="Calibri" panose="020F0502020204030204" pitchFamily="34" charset="0"/>
                <a:cs typeface="Arial" panose="020B0604020202020204" pitchFamily="34" charset="0"/>
              </a:rPr>
              <a:t>Infine, nel campo delle infrastrutture viarie, le linee di ricerca sono rivolte sia alla modellazione di materiali e pavimentazioni che alla simulazione virtuale 3D di guida al fine di massimizzare la sicurezza stradale.</a:t>
            </a:r>
          </a:p>
        </p:txBody>
      </p:sp>
      <p:pic>
        <p:nvPicPr>
          <p:cNvPr id="34" name="Immagine 33">
            <a:extLst>
              <a:ext uri="{FF2B5EF4-FFF2-40B4-BE49-F238E27FC236}">
                <a16:creationId xmlns:a16="http://schemas.microsoft.com/office/drawing/2014/main" id="{E7B77C70-53A9-40D6-90E0-D77A3A8869CD}"/>
              </a:ext>
            </a:extLst>
          </p:cNvPr>
          <p:cNvPicPr>
            <a:picLocks/>
          </p:cNvPicPr>
          <p:nvPr/>
        </p:nvPicPr>
        <p:blipFill>
          <a:blip r:embed="rId3"/>
          <a:stretch>
            <a:fillRect/>
          </a:stretch>
        </p:blipFill>
        <p:spPr>
          <a:xfrm rot="5400000">
            <a:off x="6206742" y="8142420"/>
            <a:ext cx="1080000" cy="218080"/>
          </a:xfrm>
          <a:prstGeom prst="rect">
            <a:avLst/>
          </a:prstGeom>
        </p:spPr>
      </p:pic>
      <p:pic>
        <p:nvPicPr>
          <p:cNvPr id="35" name="Immagine 34">
            <a:extLst>
              <a:ext uri="{FF2B5EF4-FFF2-40B4-BE49-F238E27FC236}">
                <a16:creationId xmlns:a16="http://schemas.microsoft.com/office/drawing/2014/main" id="{F890E6B3-3CDB-44FC-852F-8F883A8320C6}"/>
              </a:ext>
            </a:extLst>
          </p:cNvPr>
          <p:cNvPicPr>
            <a:picLocks/>
          </p:cNvPicPr>
          <p:nvPr/>
        </p:nvPicPr>
        <p:blipFill>
          <a:blip r:embed="rId3"/>
          <a:stretch>
            <a:fillRect/>
          </a:stretch>
        </p:blipFill>
        <p:spPr>
          <a:xfrm rot="5400000">
            <a:off x="6206742" y="9239433"/>
            <a:ext cx="1080000" cy="218080"/>
          </a:xfrm>
          <a:prstGeom prst="rect">
            <a:avLst/>
          </a:prstGeom>
        </p:spPr>
      </p:pic>
      <p:grpSp>
        <p:nvGrpSpPr>
          <p:cNvPr id="44" name="Gruppo 43">
            <a:extLst>
              <a:ext uri="{FF2B5EF4-FFF2-40B4-BE49-F238E27FC236}">
                <a16:creationId xmlns:a16="http://schemas.microsoft.com/office/drawing/2014/main" id="{3CF95A2E-140C-4AF5-AF14-03BFF31B3B13}"/>
              </a:ext>
            </a:extLst>
          </p:cNvPr>
          <p:cNvGrpSpPr/>
          <p:nvPr/>
        </p:nvGrpSpPr>
        <p:grpSpPr>
          <a:xfrm>
            <a:off x="354840" y="2914814"/>
            <a:ext cx="1814408" cy="1828247"/>
            <a:chOff x="133530" y="5715554"/>
            <a:chExt cx="1814408" cy="1828247"/>
          </a:xfrm>
        </p:grpSpPr>
        <p:grpSp>
          <p:nvGrpSpPr>
            <p:cNvPr id="45" name="Gruppo 44">
              <a:extLst>
                <a:ext uri="{FF2B5EF4-FFF2-40B4-BE49-F238E27FC236}">
                  <a16:creationId xmlns:a16="http://schemas.microsoft.com/office/drawing/2014/main" id="{B7562ECA-AEC0-4C9D-9617-3C45F28D981B}"/>
                </a:ext>
              </a:extLst>
            </p:cNvPr>
            <p:cNvGrpSpPr/>
            <p:nvPr/>
          </p:nvGrpSpPr>
          <p:grpSpPr>
            <a:xfrm>
              <a:off x="220219" y="5909891"/>
              <a:ext cx="1649834" cy="1614650"/>
              <a:chOff x="4614177" y="4236865"/>
              <a:chExt cx="1649834" cy="1614650"/>
            </a:xfrm>
          </p:grpSpPr>
          <p:pic>
            <p:nvPicPr>
              <p:cNvPr id="50" name="Immagine 49">
                <a:extLst>
                  <a:ext uri="{FF2B5EF4-FFF2-40B4-BE49-F238E27FC236}">
                    <a16:creationId xmlns:a16="http://schemas.microsoft.com/office/drawing/2014/main" id="{11170749-8D51-4AA6-BBAA-E3DA81476092}"/>
                  </a:ext>
                </a:extLst>
              </p:cNvPr>
              <p:cNvPicPr>
                <a:picLocks noChangeAspect="1"/>
              </p:cNvPicPr>
              <p:nvPr/>
            </p:nvPicPr>
            <p:blipFill rotWithShape="1">
              <a:blip r:embed="rId4"/>
              <a:srcRect t="27691" r="5557" b="28689"/>
              <a:stretch/>
            </p:blipFill>
            <p:spPr>
              <a:xfrm>
                <a:off x="4692884" y="4236865"/>
                <a:ext cx="1476000" cy="1428902"/>
              </a:xfrm>
              <a:prstGeom prst="rect">
                <a:avLst/>
              </a:prstGeom>
            </p:spPr>
          </p:pic>
          <p:sp>
            <p:nvSpPr>
              <p:cNvPr id="51" name="CasellaDiTesto 50">
                <a:extLst>
                  <a:ext uri="{FF2B5EF4-FFF2-40B4-BE49-F238E27FC236}">
                    <a16:creationId xmlns:a16="http://schemas.microsoft.com/office/drawing/2014/main" id="{20458E7A-D132-41F4-9DB8-31050E613E2C}"/>
                  </a:ext>
                </a:extLst>
              </p:cNvPr>
              <p:cNvSpPr txBox="1"/>
              <p:nvPr/>
            </p:nvSpPr>
            <p:spPr>
              <a:xfrm>
                <a:off x="4614177" y="4835852"/>
                <a:ext cx="1649834" cy="1015663"/>
              </a:xfrm>
              <a:prstGeom prst="rect">
                <a:avLst/>
              </a:prstGeom>
              <a:noFill/>
            </p:spPr>
            <p:txBody>
              <a:bodyPr wrap="square" rtlCol="0">
                <a:spAutoFit/>
              </a:bodyPr>
              <a:lstStyle/>
              <a:p>
                <a:pPr algn="ctr"/>
                <a:r>
                  <a:rPr lang="it-IT" sz="6000" dirty="0">
                    <a:solidFill>
                      <a:schemeClr val="bg1"/>
                    </a:solidFill>
                    <a:latin typeface="Book Antiqua" panose="02040602050305030304" pitchFamily="18" charset="0"/>
                  </a:rPr>
                  <a:t>A</a:t>
                </a:r>
                <a:r>
                  <a:rPr lang="it-IT" sz="3200" dirty="0">
                    <a:solidFill>
                      <a:schemeClr val="bg1"/>
                    </a:solidFill>
                    <a:latin typeface="Book Antiqua" panose="02040602050305030304" pitchFamily="18" charset="0"/>
                  </a:rPr>
                  <a:t>&amp;</a:t>
                </a:r>
                <a:r>
                  <a:rPr lang="it-IT" sz="6000" dirty="0">
                    <a:solidFill>
                      <a:schemeClr val="bg1"/>
                    </a:solidFill>
                    <a:latin typeface="Book Antiqua" panose="02040602050305030304" pitchFamily="18" charset="0"/>
                  </a:rPr>
                  <a:t>P</a:t>
                </a:r>
              </a:p>
            </p:txBody>
          </p:sp>
        </p:grpSp>
        <p:sp>
          <p:nvSpPr>
            <p:cNvPr id="46" name="Rettangolo 45">
              <a:extLst>
                <a:ext uri="{FF2B5EF4-FFF2-40B4-BE49-F238E27FC236}">
                  <a16:creationId xmlns:a16="http://schemas.microsoft.com/office/drawing/2014/main" id="{06BB3A6B-1940-47F9-9D05-26AEB9CD0AC7}"/>
                </a:ext>
              </a:extLst>
            </p:cNvPr>
            <p:cNvSpPr/>
            <p:nvPr/>
          </p:nvSpPr>
          <p:spPr>
            <a:xfrm rot="5400000" flipH="1">
              <a:off x="974883" y="6570746"/>
              <a:ext cx="1669111" cy="276999"/>
            </a:xfrm>
            <a:prstGeom prst="rect">
              <a:avLst/>
            </a:prstGeom>
          </p:spPr>
          <p:txBody>
            <a:bodyPr wrap="none">
              <a:spAutoFit/>
            </a:bodyPr>
            <a:lstStyle/>
            <a:p>
              <a:pPr>
                <a:spcAft>
                  <a:spcPts val="0"/>
                </a:spcAft>
              </a:pPr>
              <a:r>
                <a:rPr lang="en-US" sz="1200" b="1" dirty="0">
                  <a:ea typeface="Arial" panose="020B0604020202020204" pitchFamily="34" charset="0"/>
                </a:rPr>
                <a:t> PATRIMONIO URBANO</a:t>
              </a:r>
              <a:endParaRPr lang="it-IT" sz="1200" dirty="0">
                <a:ea typeface="Arial" panose="020B0604020202020204" pitchFamily="34" charset="0"/>
              </a:endParaRPr>
            </a:p>
          </p:txBody>
        </p:sp>
        <p:pic>
          <p:nvPicPr>
            <p:cNvPr id="47" name="Immagine 46">
              <a:extLst>
                <a:ext uri="{FF2B5EF4-FFF2-40B4-BE49-F238E27FC236}">
                  <a16:creationId xmlns:a16="http://schemas.microsoft.com/office/drawing/2014/main" id="{2032EE12-AE82-43FE-87C1-BAFF7357008D}"/>
                </a:ext>
              </a:extLst>
            </p:cNvPr>
            <p:cNvPicPr>
              <a:picLocks/>
            </p:cNvPicPr>
            <p:nvPr/>
          </p:nvPicPr>
          <p:blipFill>
            <a:blip r:embed="rId3"/>
            <a:stretch>
              <a:fillRect/>
            </a:stretch>
          </p:blipFill>
          <p:spPr>
            <a:xfrm>
              <a:off x="352926" y="7314178"/>
              <a:ext cx="1368000" cy="218080"/>
            </a:xfrm>
            <a:prstGeom prst="rect">
              <a:avLst/>
            </a:prstGeom>
          </p:spPr>
        </p:pic>
        <p:sp>
          <p:nvSpPr>
            <p:cNvPr id="48" name="Rettangolo 47">
              <a:extLst>
                <a:ext uri="{FF2B5EF4-FFF2-40B4-BE49-F238E27FC236}">
                  <a16:creationId xmlns:a16="http://schemas.microsoft.com/office/drawing/2014/main" id="{106C22BF-C952-42F9-853C-6E57334AD0BD}"/>
                </a:ext>
              </a:extLst>
            </p:cNvPr>
            <p:cNvSpPr/>
            <p:nvPr/>
          </p:nvSpPr>
          <p:spPr>
            <a:xfrm rot="16200000">
              <a:off x="-162545" y="6141919"/>
              <a:ext cx="869149" cy="276999"/>
            </a:xfrm>
            <a:prstGeom prst="rect">
              <a:avLst/>
            </a:prstGeom>
          </p:spPr>
          <p:txBody>
            <a:bodyPr wrap="none">
              <a:spAutoFit/>
            </a:bodyPr>
            <a:lstStyle/>
            <a:p>
              <a:pPr>
                <a:spcAft>
                  <a:spcPts val="0"/>
                </a:spcAft>
              </a:pPr>
              <a:r>
                <a:rPr lang="en-US" sz="1200" b="1" dirty="0">
                  <a:ea typeface="Arial" panose="020B0604020202020204" pitchFamily="34" charset="0"/>
                </a:rPr>
                <a:t>AMBIENTE</a:t>
              </a:r>
              <a:endParaRPr lang="it-IT" sz="1200" dirty="0">
                <a:ea typeface="Arial" panose="020B0604020202020204" pitchFamily="34" charset="0"/>
              </a:endParaRPr>
            </a:p>
          </p:txBody>
        </p:sp>
        <p:sp>
          <p:nvSpPr>
            <p:cNvPr id="49" name="Rettangolo 48">
              <a:extLst>
                <a:ext uri="{FF2B5EF4-FFF2-40B4-BE49-F238E27FC236}">
                  <a16:creationId xmlns:a16="http://schemas.microsoft.com/office/drawing/2014/main" id="{12A8793A-5758-4CDB-B61A-7FAD3CF572C2}"/>
                </a:ext>
              </a:extLst>
            </p:cNvPr>
            <p:cNvSpPr/>
            <p:nvPr/>
          </p:nvSpPr>
          <p:spPr>
            <a:xfrm>
              <a:off x="323621" y="5715554"/>
              <a:ext cx="1316066" cy="276999"/>
            </a:xfrm>
            <a:prstGeom prst="rect">
              <a:avLst/>
            </a:prstGeom>
          </p:spPr>
          <p:txBody>
            <a:bodyPr wrap="none">
              <a:spAutoFit/>
            </a:bodyPr>
            <a:lstStyle/>
            <a:p>
              <a:pPr>
                <a:spcAft>
                  <a:spcPts val="0"/>
                </a:spcAft>
              </a:pPr>
              <a:r>
                <a:rPr lang="en-US" sz="1200" b="1" dirty="0">
                  <a:ea typeface="Arial" panose="020B0604020202020204" pitchFamily="34" charset="0"/>
                </a:rPr>
                <a:t>COSTRUITO        E </a:t>
              </a:r>
              <a:endParaRPr lang="it-IT" sz="1200" dirty="0">
                <a:ea typeface="Arial" panose="020B0604020202020204" pitchFamily="34" charset="0"/>
              </a:endParaRPr>
            </a:p>
          </p:txBody>
        </p:sp>
      </p:grpSp>
    </p:spTree>
    <p:extLst>
      <p:ext uri="{BB962C8B-B14F-4D97-AF65-F5344CB8AC3E}">
        <p14:creationId xmlns:p14="http://schemas.microsoft.com/office/powerpoint/2010/main" val="721246909"/>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2C3CAAA9FA3AFA4C99DB23E5FC128423" ma:contentTypeVersion="13" ma:contentTypeDescription="Creare un nuovo documento." ma:contentTypeScope="" ma:versionID="ade977b70fa11c9b380b12211e426adf">
  <xsd:schema xmlns:xsd="http://www.w3.org/2001/XMLSchema" xmlns:xs="http://www.w3.org/2001/XMLSchema" xmlns:p="http://schemas.microsoft.com/office/2006/metadata/properties" xmlns:ns3="8891d8b8-3000-4b54-961b-f357fb427bd5" xmlns:ns4="23619cb2-d2ab-46cc-b620-8f15104d45b8" targetNamespace="http://schemas.microsoft.com/office/2006/metadata/properties" ma:root="true" ma:fieldsID="ada467cd6a7a086a3178fd32958ad679" ns3:_="" ns4:_="">
    <xsd:import namespace="8891d8b8-3000-4b54-961b-f357fb427bd5"/>
    <xsd:import namespace="23619cb2-d2ab-46cc-b620-8f15104d45b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91d8b8-3000-4b54-961b-f357fb427bd5" elementFormDefault="qualified">
    <xsd:import namespace="http://schemas.microsoft.com/office/2006/documentManagement/types"/>
    <xsd:import namespace="http://schemas.microsoft.com/office/infopath/2007/PartnerControls"/>
    <xsd:element name="SharedWithUsers" ma:index="8" nillable="true" ma:displayName="Condivis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Condiviso con dettagli" ma:description="" ma:internalName="SharedWithDetails" ma:readOnly="true">
      <xsd:simpleType>
        <xsd:restriction base="dms:Note">
          <xsd:maxLength value="255"/>
        </xsd:restriction>
      </xsd:simpleType>
    </xsd:element>
    <xsd:element name="SharingHintHash" ma:index="10" nillable="true" ma:displayName="Hash suggerimento condivisione"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19cb2-d2ab-46cc-b620-8f15104d45b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43DBC9-1F97-4AB5-AEED-FE9AF74F0B9B}">
  <ds:schemaRefs>
    <ds:schemaRef ds:uri="http://schemas.microsoft.com/sharepoint/v3/contenttype/forms"/>
  </ds:schemaRefs>
</ds:datastoreItem>
</file>

<file path=customXml/itemProps2.xml><?xml version="1.0" encoding="utf-8"?>
<ds:datastoreItem xmlns:ds="http://schemas.openxmlformats.org/officeDocument/2006/customXml" ds:itemID="{8335637E-4A8D-4409-9203-46189097A6C1}">
  <ds:schemaRefs>
    <ds:schemaRef ds:uri="http://purl.org/dc/terms/"/>
    <ds:schemaRef ds:uri="http://schemas.microsoft.com/office/2006/documentManagement/types"/>
    <ds:schemaRef ds:uri="8891d8b8-3000-4b54-961b-f357fb427bd5"/>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23619cb2-d2ab-46cc-b620-8f15104d45b8"/>
    <ds:schemaRef ds:uri="http://www.w3.org/XML/1998/namespace"/>
    <ds:schemaRef ds:uri="http://purl.org/dc/dcmitype/"/>
  </ds:schemaRefs>
</ds:datastoreItem>
</file>

<file path=customXml/itemProps3.xml><?xml version="1.0" encoding="utf-8"?>
<ds:datastoreItem xmlns:ds="http://schemas.openxmlformats.org/officeDocument/2006/customXml" ds:itemID="{D7519573-872B-4F0D-92AE-D4D761B8F3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91d8b8-3000-4b54-961b-f357fb427bd5"/>
    <ds:schemaRef ds:uri="23619cb2-d2ab-46cc-b620-8f15104d45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3728</Words>
  <Application>Microsoft Office PowerPoint</Application>
  <PresentationFormat>A4 (21x29,7 cm)</PresentationFormat>
  <Paragraphs>324</Paragraphs>
  <Slides>14</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14</vt:i4>
      </vt:variant>
    </vt:vector>
  </HeadingPairs>
  <TitlesOfParts>
    <vt:vector size="23" baseType="lpstr">
      <vt:lpstr>Arial</vt:lpstr>
      <vt:lpstr>Book Antiqua</vt:lpstr>
      <vt:lpstr>Calibri</vt:lpstr>
      <vt:lpstr>Calibri Light</vt:lpstr>
      <vt:lpstr>Helvetica</vt:lpstr>
      <vt:lpstr>Lucida Sans</vt:lpstr>
      <vt:lpstr>Symbol</vt:lpstr>
      <vt:lpstr>Times New Roman</vt:lpstr>
      <vt:lpstr>Tema di Office</vt:lpstr>
      <vt:lpstr>UNIVERSITA’ DEGLI STUDI DI UDINE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2020-10-23T15:48:11Z</dcterms:created>
  <dcterms:modified xsi:type="dcterms:W3CDTF">2022-07-20T12:26:29Z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0x0101002C3CAAA9FA3AFA4C99DB23E5FC128423</vt:lpwstr>
  </property>
</Properties>
</file>